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7" r:id="rId32"/>
  </p:sldIdLst>
  <p:sldSz cx="9144000" cy="5143500" type="screen16x9"/>
  <p:notesSz cx="6858000" cy="9144000"/>
  <p:embeddedFontLst>
    <p:embeddedFont>
      <p:font typeface="Muli" pitchFamily="2" charset="77"/>
      <p:regular r:id="rId34"/>
      <p:bold r:id="rId35"/>
      <p:italic r:id="rId36"/>
      <p:boldItalic r:id="rId37"/>
    </p:embeddedFont>
    <p:embeddedFont>
      <p:font typeface="Poppins" pitchFamily="2" charset="77"/>
      <p:regular r:id="rId38"/>
      <p:bold r:id="rId39"/>
      <p:italic r:id="rId40"/>
      <p:boldItalic r:id="rId41"/>
    </p:embeddedFont>
    <p:embeddedFont>
      <p:font typeface="Poppins Light" pitchFamily="2" charset="77"/>
      <p:regular r:id="rId42"/>
      <p:bold r:id="rId43"/>
      <p:italic r:id="rId44"/>
      <p:boldItalic r:id="rId45"/>
    </p:embeddedFont>
    <p:embeddedFont>
      <p:font typeface="Muli Light" pitchFamily="2" charset="77"/>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5"/>
    <p:restoredTop sz="94746"/>
  </p:normalViewPr>
  <p:slideViewPr>
    <p:cSldViewPr snapToGrid="0">
      <p:cViewPr varScale="1">
        <p:scale>
          <a:sx n="123" d="100"/>
          <a:sy n="123" d="100"/>
        </p:scale>
        <p:origin x="104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6246cb8e7_0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6246cb8e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6280d4e70_0_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6280d4e7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61f96a0b6_1_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61f96a0b6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6246cb8e7_0_7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6246cb8e7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61f96a0b6_3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61f96a0b6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62e47484e_0_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62e47484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62e47484e_0_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62e47484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61f96a0b6_3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61f96a0b6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6246cb8e7_0_78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6246cb8e7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61f96a0b6_0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461f96a0b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6246cb8e7_0_7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6246cb8e7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6246cb8e7_0_6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6246cb8e7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6246cb8e7_0_7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6246cb8e7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61f96a0b6_1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61f96a0b6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61f96a0b6_0_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461f96a0b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461f96a0b6_0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461f96a0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6246cb8e7_0_7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46246cb8e7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6280d4e70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6280d4e7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461f96a0b6_0_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461f96a0b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46246cb8e7_0_7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46246cb8e7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62e47484e_0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62e47484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62079ba9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462079ba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625c7b727_0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625c7b72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46246cb8e7_0_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46246cb8e7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6246cb8e7_0_6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6246cb8e7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625c7b727_0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625c7b7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6246cb8e7_0_7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6246cb8e7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6246cb8e7_0_7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6246cb8e7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6246cb8e7_0_7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6246cb8e7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6246cb8e7_0_7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6246cb8e7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pic>
        <p:nvPicPr>
          <p:cNvPr id="55" name="Google Shape;55;p14"/>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56" name="Google Shape;56;p14"/>
          <p:cNvSpPr txBox="1">
            <a:spLocks noGrp="1"/>
          </p:cNvSpPr>
          <p:nvPr>
            <p:ph type="ctrTitle"/>
          </p:nvPr>
        </p:nvSpPr>
        <p:spPr>
          <a:xfrm>
            <a:off x="685800" y="696425"/>
            <a:ext cx="5391000" cy="2930400"/>
          </a:xfrm>
          <a:prstGeom prst="rect">
            <a:avLst/>
          </a:prstGeom>
        </p:spPr>
        <p:txBody>
          <a:bodyPr spcFirstLastPara="1" wrap="square" lIns="0" tIns="0" rIns="0" bIns="0" anchor="t" anchorCtr="0"/>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7"/>
        <p:cNvGrpSpPr/>
        <p:nvPr/>
      </p:nvGrpSpPr>
      <p:grpSpPr>
        <a:xfrm>
          <a:off x="0" y="0"/>
          <a:ext cx="0" cy="0"/>
          <a:chOff x="0" y="0"/>
          <a:chExt cx="0" cy="0"/>
        </a:xfrm>
      </p:grpSpPr>
      <p:pic>
        <p:nvPicPr>
          <p:cNvPr id="58" name="Google Shape;58;p15"/>
          <p:cNvPicPr preferRelativeResize="0"/>
          <p:nvPr/>
        </p:nvPicPr>
        <p:blipFill>
          <a:blip r:embed="rId2">
            <a:alphaModFix/>
          </a:blip>
          <a:stretch>
            <a:fillRect/>
          </a:stretch>
        </p:blipFill>
        <p:spPr>
          <a:xfrm>
            <a:off x="5150275" y="2175625"/>
            <a:ext cx="3879000" cy="2870460"/>
          </a:xfrm>
          <a:prstGeom prst="rect">
            <a:avLst/>
          </a:prstGeom>
          <a:noFill/>
          <a:ln>
            <a:noFill/>
          </a:ln>
        </p:spPr>
      </p:pic>
      <p:sp>
        <p:nvSpPr>
          <p:cNvPr id="59" name="Google Shape;59;p15"/>
          <p:cNvSpPr txBox="1">
            <a:spLocks noGrp="1"/>
          </p:cNvSpPr>
          <p:nvPr>
            <p:ph type="ctrTitle"/>
          </p:nvPr>
        </p:nvSpPr>
        <p:spPr>
          <a:xfrm>
            <a:off x="685800" y="1811950"/>
            <a:ext cx="4973100" cy="1159800"/>
          </a:xfrm>
          <a:prstGeom prst="rect">
            <a:avLst/>
          </a:prstGeom>
        </p:spPr>
        <p:txBody>
          <a:bodyPr spcFirstLastPara="1" wrap="square" lIns="0" tIns="0" rIns="0" bIns="0"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0" name="Google Shape;60;p15"/>
          <p:cNvSpPr txBox="1">
            <a:spLocks noGrp="1"/>
          </p:cNvSpPr>
          <p:nvPr>
            <p:ph type="subTitle" idx="1"/>
          </p:nvPr>
        </p:nvSpPr>
        <p:spPr>
          <a:xfrm>
            <a:off x="685800" y="3144850"/>
            <a:ext cx="2493600" cy="784800"/>
          </a:xfrm>
          <a:prstGeom prst="rect">
            <a:avLst/>
          </a:prstGeom>
        </p:spPr>
        <p:txBody>
          <a:bodyPr spcFirstLastPara="1" wrap="square" lIns="0" tIns="0" rIns="0" bIns="0" anchor="t" anchorCtr="0"/>
          <a:lstStyle>
            <a:lvl1pPr lvl="0" rtl="0">
              <a:spcBef>
                <a:spcPts val="0"/>
              </a:spcBef>
              <a:spcAft>
                <a:spcPts val="0"/>
              </a:spcAft>
              <a:buClr>
                <a:srgbClr val="A7A4BC"/>
              </a:buClr>
              <a:buSzPts val="1800"/>
              <a:buNone/>
              <a:defRPr sz="1800">
                <a:solidFill>
                  <a:srgbClr val="A7A4BC"/>
                </a:solidFill>
              </a:defRPr>
            </a:lvl1pPr>
            <a:lvl2pPr lvl="1" rtl="0">
              <a:spcBef>
                <a:spcPts val="0"/>
              </a:spcBef>
              <a:spcAft>
                <a:spcPts val="0"/>
              </a:spcAft>
              <a:buClr>
                <a:srgbClr val="A7A4BC"/>
              </a:buClr>
              <a:buSzPts val="1800"/>
              <a:buNone/>
              <a:defRPr sz="1800">
                <a:solidFill>
                  <a:srgbClr val="A7A4BC"/>
                </a:solidFill>
              </a:defRPr>
            </a:lvl2pPr>
            <a:lvl3pPr lvl="2" rtl="0">
              <a:spcBef>
                <a:spcPts val="0"/>
              </a:spcBef>
              <a:spcAft>
                <a:spcPts val="0"/>
              </a:spcAft>
              <a:buClr>
                <a:srgbClr val="A7A4BC"/>
              </a:buClr>
              <a:buSzPts val="1800"/>
              <a:buNone/>
              <a:defRPr sz="1800">
                <a:solidFill>
                  <a:srgbClr val="A7A4BC"/>
                </a:solidFill>
              </a:defRPr>
            </a:lvl3pPr>
            <a:lvl4pPr lvl="3" rtl="0">
              <a:spcBef>
                <a:spcPts val="0"/>
              </a:spcBef>
              <a:spcAft>
                <a:spcPts val="0"/>
              </a:spcAft>
              <a:buClr>
                <a:srgbClr val="A7A4BC"/>
              </a:buClr>
              <a:buSzPts val="1800"/>
              <a:buNone/>
              <a:defRPr sz="1800">
                <a:solidFill>
                  <a:srgbClr val="A7A4BC"/>
                </a:solidFill>
              </a:defRPr>
            </a:lvl4pPr>
            <a:lvl5pPr lvl="4" rtl="0">
              <a:spcBef>
                <a:spcPts val="0"/>
              </a:spcBef>
              <a:spcAft>
                <a:spcPts val="0"/>
              </a:spcAft>
              <a:buClr>
                <a:srgbClr val="A7A4BC"/>
              </a:buClr>
              <a:buSzPts val="1800"/>
              <a:buNone/>
              <a:defRPr sz="1800">
                <a:solidFill>
                  <a:srgbClr val="A7A4BC"/>
                </a:solidFill>
              </a:defRPr>
            </a:lvl5pPr>
            <a:lvl6pPr lvl="5" rtl="0">
              <a:spcBef>
                <a:spcPts val="0"/>
              </a:spcBef>
              <a:spcAft>
                <a:spcPts val="0"/>
              </a:spcAft>
              <a:buClr>
                <a:srgbClr val="A7A4BC"/>
              </a:buClr>
              <a:buSzPts val="1800"/>
              <a:buNone/>
              <a:defRPr sz="1800">
                <a:solidFill>
                  <a:srgbClr val="A7A4BC"/>
                </a:solidFill>
              </a:defRPr>
            </a:lvl6pPr>
            <a:lvl7pPr lvl="6" rtl="0">
              <a:spcBef>
                <a:spcPts val="0"/>
              </a:spcBef>
              <a:spcAft>
                <a:spcPts val="0"/>
              </a:spcAft>
              <a:buClr>
                <a:srgbClr val="A7A4BC"/>
              </a:buClr>
              <a:buSzPts val="1800"/>
              <a:buNone/>
              <a:defRPr sz="1800">
                <a:solidFill>
                  <a:srgbClr val="A7A4BC"/>
                </a:solidFill>
              </a:defRPr>
            </a:lvl7pPr>
            <a:lvl8pPr lvl="7" rtl="0">
              <a:spcBef>
                <a:spcPts val="0"/>
              </a:spcBef>
              <a:spcAft>
                <a:spcPts val="0"/>
              </a:spcAft>
              <a:buClr>
                <a:srgbClr val="A7A4BC"/>
              </a:buClr>
              <a:buSzPts val="1800"/>
              <a:buNone/>
              <a:defRPr sz="1800">
                <a:solidFill>
                  <a:srgbClr val="A7A4BC"/>
                </a:solidFill>
              </a:defRPr>
            </a:lvl8pPr>
            <a:lvl9pPr lvl="8" rtl="0">
              <a:spcBef>
                <a:spcPts val="0"/>
              </a:spcBef>
              <a:spcAft>
                <a:spcPts val="0"/>
              </a:spcAft>
              <a:buClr>
                <a:srgbClr val="A7A4BC"/>
              </a:buClr>
              <a:buSzPts val="1800"/>
              <a:buNone/>
              <a:defRPr sz="1800">
                <a:solidFill>
                  <a:srgbClr val="A7A4BC"/>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1"/>
        <p:cNvGrpSpPr/>
        <p:nvPr/>
      </p:nvGrpSpPr>
      <p:grpSpPr>
        <a:xfrm>
          <a:off x="0" y="0"/>
          <a:ext cx="0" cy="0"/>
          <a:chOff x="0" y="0"/>
          <a:chExt cx="0" cy="0"/>
        </a:xfrm>
      </p:grpSpPr>
      <p:pic>
        <p:nvPicPr>
          <p:cNvPr id="62" name="Google Shape;62;p16"/>
          <p:cNvPicPr preferRelativeResize="0"/>
          <p:nvPr/>
        </p:nvPicPr>
        <p:blipFill>
          <a:blip r:embed="rId2">
            <a:alphaModFix/>
          </a:blip>
          <a:stretch>
            <a:fillRect/>
          </a:stretch>
        </p:blipFill>
        <p:spPr>
          <a:xfrm>
            <a:off x="5074072" y="2340786"/>
            <a:ext cx="3879000" cy="2629082"/>
          </a:xfrm>
          <a:prstGeom prst="rect">
            <a:avLst/>
          </a:prstGeom>
          <a:noFill/>
          <a:ln>
            <a:noFill/>
          </a:ln>
        </p:spPr>
      </p:pic>
      <p:sp>
        <p:nvSpPr>
          <p:cNvPr id="63" name="Google Shape;63;p16"/>
          <p:cNvSpPr txBox="1">
            <a:spLocks noGrp="1"/>
          </p:cNvSpPr>
          <p:nvPr>
            <p:ph type="body" idx="1"/>
          </p:nvPr>
        </p:nvSpPr>
        <p:spPr>
          <a:xfrm>
            <a:off x="962850" y="919975"/>
            <a:ext cx="4469100" cy="3342000"/>
          </a:xfrm>
          <a:prstGeom prst="rect">
            <a:avLst/>
          </a:prstGeom>
        </p:spPr>
        <p:txBody>
          <a:bodyPr spcFirstLastPara="1" wrap="square" lIns="0" tIns="0" rIns="0" bIns="0" anchor="t" anchorCtr="0"/>
          <a:lstStyle>
            <a:lvl1pPr marL="457200" lvl="0" indent="-431800" rtl="0">
              <a:lnSpc>
                <a:spcPct val="115000"/>
              </a:lnSpc>
              <a:spcBef>
                <a:spcPts val="600"/>
              </a:spcBef>
              <a:spcAft>
                <a:spcPts val="0"/>
              </a:spcAft>
              <a:buClr>
                <a:srgbClr val="A7A4BC"/>
              </a:buClr>
              <a:buSzPts val="3200"/>
              <a:buChar char="●"/>
              <a:defRPr sz="3200">
                <a:solidFill>
                  <a:srgbClr val="A7A4BC"/>
                </a:solidFill>
              </a:defRPr>
            </a:lvl1pPr>
            <a:lvl2pPr marL="914400" lvl="1" indent="-431800" rtl="0">
              <a:lnSpc>
                <a:spcPct val="115000"/>
              </a:lnSpc>
              <a:spcBef>
                <a:spcPts val="0"/>
              </a:spcBef>
              <a:spcAft>
                <a:spcPts val="0"/>
              </a:spcAft>
              <a:buSzPts val="3200"/>
              <a:buChar char="○"/>
              <a:defRPr sz="3200">
                <a:solidFill>
                  <a:srgbClr val="A7A4BC"/>
                </a:solidFill>
              </a:defRPr>
            </a:lvl2pPr>
            <a:lvl3pPr marL="1371600" lvl="2" indent="-431800" rtl="0">
              <a:lnSpc>
                <a:spcPct val="115000"/>
              </a:lnSpc>
              <a:spcBef>
                <a:spcPts val="0"/>
              </a:spcBef>
              <a:spcAft>
                <a:spcPts val="0"/>
              </a:spcAft>
              <a:buSzPts val="3200"/>
              <a:buChar char="■"/>
              <a:defRPr sz="3200">
                <a:solidFill>
                  <a:srgbClr val="A7A4BC"/>
                </a:solidFill>
              </a:defRPr>
            </a:lvl3pPr>
            <a:lvl4pPr marL="1828800" lvl="3" indent="-431800" rtl="0">
              <a:lnSpc>
                <a:spcPct val="115000"/>
              </a:lnSpc>
              <a:spcBef>
                <a:spcPts val="0"/>
              </a:spcBef>
              <a:spcAft>
                <a:spcPts val="0"/>
              </a:spcAft>
              <a:buSzPts val="3200"/>
              <a:buChar char="●"/>
              <a:defRPr sz="3200">
                <a:solidFill>
                  <a:srgbClr val="A7A4BC"/>
                </a:solidFill>
              </a:defRPr>
            </a:lvl4pPr>
            <a:lvl5pPr marL="2286000" lvl="4" indent="-431800" rtl="0">
              <a:lnSpc>
                <a:spcPct val="115000"/>
              </a:lnSpc>
              <a:spcBef>
                <a:spcPts val="0"/>
              </a:spcBef>
              <a:spcAft>
                <a:spcPts val="0"/>
              </a:spcAft>
              <a:buSzPts val="3200"/>
              <a:buChar char="○"/>
              <a:defRPr sz="3200">
                <a:solidFill>
                  <a:srgbClr val="A7A4BC"/>
                </a:solidFill>
              </a:defRPr>
            </a:lvl5pPr>
            <a:lvl6pPr marL="2743200" lvl="5" indent="-431800" rtl="0">
              <a:lnSpc>
                <a:spcPct val="115000"/>
              </a:lnSpc>
              <a:spcBef>
                <a:spcPts val="0"/>
              </a:spcBef>
              <a:spcAft>
                <a:spcPts val="0"/>
              </a:spcAft>
              <a:buSzPts val="3200"/>
              <a:buChar char="■"/>
              <a:defRPr sz="3200">
                <a:solidFill>
                  <a:srgbClr val="A7A4BC"/>
                </a:solidFill>
              </a:defRPr>
            </a:lvl6pPr>
            <a:lvl7pPr marL="3200400" lvl="6" indent="-431800" rtl="0">
              <a:lnSpc>
                <a:spcPct val="115000"/>
              </a:lnSpc>
              <a:spcBef>
                <a:spcPts val="0"/>
              </a:spcBef>
              <a:spcAft>
                <a:spcPts val="0"/>
              </a:spcAft>
              <a:buSzPts val="3200"/>
              <a:buChar char="●"/>
              <a:defRPr sz="3200">
                <a:solidFill>
                  <a:srgbClr val="A7A4BC"/>
                </a:solidFill>
              </a:defRPr>
            </a:lvl7pPr>
            <a:lvl8pPr marL="3657600" lvl="7" indent="-431800" rtl="0">
              <a:lnSpc>
                <a:spcPct val="115000"/>
              </a:lnSpc>
              <a:spcBef>
                <a:spcPts val="0"/>
              </a:spcBef>
              <a:spcAft>
                <a:spcPts val="0"/>
              </a:spcAft>
              <a:buSzPts val="3200"/>
              <a:buChar char="○"/>
              <a:defRPr sz="3200">
                <a:solidFill>
                  <a:srgbClr val="A7A4BC"/>
                </a:solidFill>
              </a:defRPr>
            </a:lvl8pPr>
            <a:lvl9pPr marL="4114800" lvl="8" indent="-431800" rtl="0">
              <a:lnSpc>
                <a:spcPct val="115000"/>
              </a:lnSpc>
              <a:spcBef>
                <a:spcPts val="0"/>
              </a:spcBef>
              <a:spcAft>
                <a:spcPts val="0"/>
              </a:spcAft>
              <a:buSzPts val="3200"/>
              <a:buChar char="■"/>
              <a:defRPr sz="3200">
                <a:solidFill>
                  <a:srgbClr val="A7A4BC"/>
                </a:solidFill>
              </a:defRPr>
            </a:lvl9pPr>
          </a:lstStyle>
          <a:p>
            <a:endParaRPr/>
          </a:p>
        </p:txBody>
      </p:sp>
      <p:sp>
        <p:nvSpPr>
          <p:cNvPr id="64" name="Google Shape;64;p16"/>
          <p:cNvSpPr txBox="1"/>
          <p:nvPr/>
        </p:nvSpPr>
        <p:spPr>
          <a:xfrm>
            <a:off x="390571" y="571075"/>
            <a:ext cx="6480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rgbClr val="A7D86D"/>
                </a:solidFill>
                <a:latin typeface="Muli"/>
                <a:ea typeface="Muli"/>
                <a:cs typeface="Muli"/>
                <a:sym typeface="Muli"/>
              </a:rPr>
              <a:t>“</a:t>
            </a:r>
            <a:endParaRPr sz="9600" b="1">
              <a:solidFill>
                <a:srgbClr val="A7D86D"/>
              </a:solidFill>
              <a:latin typeface="Muli"/>
              <a:ea typeface="Muli"/>
              <a:cs typeface="Muli"/>
              <a:sym typeface="Muli"/>
            </a:endParaRPr>
          </a:p>
        </p:txBody>
      </p:sp>
      <p:sp>
        <p:nvSpPr>
          <p:cNvPr id="65" name="Google Shape;65;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6"/>
        <p:cNvGrpSpPr/>
        <p:nvPr/>
      </p:nvGrpSpPr>
      <p:grpSpPr>
        <a:xfrm>
          <a:off x="0" y="0"/>
          <a:ext cx="0" cy="0"/>
          <a:chOff x="0" y="0"/>
          <a:chExt cx="0" cy="0"/>
        </a:xfrm>
      </p:grpSpPr>
      <p:pic>
        <p:nvPicPr>
          <p:cNvPr id="67" name="Google Shape;67;p17"/>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68" name="Google Shape;68;p17"/>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69" name="Google Shape;69;p17"/>
          <p:cNvSpPr txBox="1">
            <a:spLocks noGrp="1"/>
          </p:cNvSpPr>
          <p:nvPr>
            <p:ph type="body" idx="1"/>
          </p:nvPr>
        </p:nvSpPr>
        <p:spPr>
          <a:xfrm>
            <a:off x="457200" y="2038350"/>
            <a:ext cx="4929300" cy="1862700"/>
          </a:xfrm>
          <a:prstGeom prst="rect">
            <a:avLst/>
          </a:prstGeom>
        </p:spPr>
        <p:txBody>
          <a:bodyPr spcFirstLastPara="1" wrap="square" lIns="0" tIns="0" rIns="0" bIns="0" anchor="t" anchorCtr="0"/>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70" name="Google Shape;70;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 image mask">
  <p:cSld name="TITLE_AND_BODY_1">
    <p:bg>
      <p:bgPr>
        <a:solidFill>
          <a:srgbClr val="A7D86D"/>
        </a:solidFill>
        <a:effectLst/>
      </p:bgPr>
    </p:bg>
    <p:spTree>
      <p:nvGrpSpPr>
        <p:cNvPr id="1" name="Shape 71"/>
        <p:cNvGrpSpPr/>
        <p:nvPr/>
      </p:nvGrpSpPr>
      <p:grpSpPr>
        <a:xfrm>
          <a:off x="0" y="0"/>
          <a:ext cx="0" cy="0"/>
          <a:chOff x="0" y="0"/>
          <a:chExt cx="0" cy="0"/>
        </a:xfrm>
      </p:grpSpPr>
      <p:grpSp>
        <p:nvGrpSpPr>
          <p:cNvPr id="72" name="Google Shape;72;p18"/>
          <p:cNvGrpSpPr/>
          <p:nvPr/>
        </p:nvGrpSpPr>
        <p:grpSpPr>
          <a:xfrm>
            <a:off x="-144" y="4104"/>
            <a:ext cx="9144000" cy="5143488"/>
            <a:chOff x="238125" y="848325"/>
            <a:chExt cx="7143750" cy="4018350"/>
          </a:xfrm>
        </p:grpSpPr>
        <p:sp>
          <p:nvSpPr>
            <p:cNvPr id="73" name="Google Shape;73;p18"/>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8"/>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8"/>
          <p:cNvSpPr txBox="1">
            <a:spLocks noGrp="1"/>
          </p:cNvSpPr>
          <p:nvPr>
            <p:ph type="title"/>
          </p:nvPr>
        </p:nvSpPr>
        <p:spPr>
          <a:xfrm>
            <a:off x="457200" y="1425175"/>
            <a:ext cx="3101400" cy="857400"/>
          </a:xfrm>
          <a:prstGeom prst="rect">
            <a:avLst/>
          </a:prstGeom>
        </p:spPr>
        <p:txBody>
          <a:bodyPr spcFirstLastPara="1" wrap="square" lIns="0" tIns="0" rIns="0" bIns="0"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6" name="Google Shape;76;p18"/>
          <p:cNvSpPr txBox="1">
            <a:spLocks noGrp="1"/>
          </p:cNvSpPr>
          <p:nvPr>
            <p:ph type="body" idx="1"/>
          </p:nvPr>
        </p:nvSpPr>
        <p:spPr>
          <a:xfrm>
            <a:off x="457200" y="2419350"/>
            <a:ext cx="3101400" cy="1862700"/>
          </a:xfrm>
          <a:prstGeom prst="rect">
            <a:avLst/>
          </a:prstGeom>
        </p:spPr>
        <p:txBody>
          <a:bodyPr spcFirstLastPara="1" wrap="square" lIns="0" tIns="0" rIns="0" bIns="0"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7" name="Google Shape;77;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8"/>
        <p:cNvGrpSpPr/>
        <p:nvPr/>
      </p:nvGrpSpPr>
      <p:grpSpPr>
        <a:xfrm>
          <a:off x="0" y="0"/>
          <a:ext cx="0" cy="0"/>
          <a:chOff x="0" y="0"/>
          <a:chExt cx="0" cy="0"/>
        </a:xfrm>
      </p:grpSpPr>
      <p:pic>
        <p:nvPicPr>
          <p:cNvPr id="79" name="Google Shape;79;p19"/>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80" name="Google Shape;80;p19"/>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81" name="Google Shape;81;p19"/>
          <p:cNvSpPr txBox="1">
            <a:spLocks noGrp="1"/>
          </p:cNvSpPr>
          <p:nvPr>
            <p:ph type="body" idx="1"/>
          </p:nvPr>
        </p:nvSpPr>
        <p:spPr>
          <a:xfrm>
            <a:off x="457200" y="2082325"/>
            <a:ext cx="2392500" cy="27672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2" name="Google Shape;82;p19"/>
          <p:cNvSpPr txBox="1">
            <a:spLocks noGrp="1"/>
          </p:cNvSpPr>
          <p:nvPr>
            <p:ph type="body" idx="2"/>
          </p:nvPr>
        </p:nvSpPr>
        <p:spPr>
          <a:xfrm>
            <a:off x="2993928" y="2082325"/>
            <a:ext cx="2392500" cy="27672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3" name="Google Shape;8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86" name="Google Shape;86;p20"/>
          <p:cNvSpPr txBox="1">
            <a:spLocks noGrp="1"/>
          </p:cNvSpPr>
          <p:nvPr>
            <p:ph type="body" idx="1"/>
          </p:nvPr>
        </p:nvSpPr>
        <p:spPr>
          <a:xfrm>
            <a:off x="4572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7" name="Google Shape;87;p20"/>
          <p:cNvSpPr txBox="1">
            <a:spLocks noGrp="1"/>
          </p:cNvSpPr>
          <p:nvPr>
            <p:ph type="body" idx="2"/>
          </p:nvPr>
        </p:nvSpPr>
        <p:spPr>
          <a:xfrm>
            <a:off x="33921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8" name="Google Shape;88;p20"/>
          <p:cNvSpPr txBox="1">
            <a:spLocks noGrp="1"/>
          </p:cNvSpPr>
          <p:nvPr>
            <p:ph type="body" idx="3"/>
          </p:nvPr>
        </p:nvSpPr>
        <p:spPr>
          <a:xfrm>
            <a:off x="6326997"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9" name="Google Shape;89;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pic>
        <p:nvPicPr>
          <p:cNvPr id="91" name="Google Shape;91;p21"/>
          <p:cNvPicPr preferRelativeResize="0"/>
          <p:nvPr/>
        </p:nvPicPr>
        <p:blipFill>
          <a:blip r:embed="rId2">
            <a:alphaModFix/>
          </a:blip>
          <a:stretch>
            <a:fillRect/>
          </a:stretch>
        </p:blipFill>
        <p:spPr>
          <a:xfrm>
            <a:off x="5872725" y="2225700"/>
            <a:ext cx="3118876" cy="2765399"/>
          </a:xfrm>
          <a:prstGeom prst="rect">
            <a:avLst/>
          </a:prstGeom>
          <a:noFill/>
          <a:ln>
            <a:noFill/>
          </a:ln>
        </p:spPr>
      </p:pic>
      <p:sp>
        <p:nvSpPr>
          <p:cNvPr id="92" name="Google Shape;92;p21"/>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93" name="Google Shape;93;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no illustration">
  <p:cSld name="TITLE_ONLY_1">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96" name="Google Shape;96;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23"/>
          <p:cNvSpPr txBox="1">
            <a:spLocks noGrp="1"/>
          </p:cNvSpPr>
          <p:nvPr>
            <p:ph type="body" idx="1"/>
          </p:nvPr>
        </p:nvSpPr>
        <p:spPr>
          <a:xfrm>
            <a:off x="457200" y="4406309"/>
            <a:ext cx="8229600" cy="519600"/>
          </a:xfrm>
          <a:prstGeom prst="rect">
            <a:avLst/>
          </a:prstGeom>
        </p:spPr>
        <p:txBody>
          <a:bodyPr spcFirstLastPara="1" wrap="square" lIns="0" tIns="0" rIns="0" bIns="0" anchor="t" anchorCtr="0"/>
          <a:lstStyle>
            <a:lvl1pPr marL="457200" lvl="0" indent="-228600" rtl="0">
              <a:spcBef>
                <a:spcPts val="360"/>
              </a:spcBef>
              <a:spcAft>
                <a:spcPts val="0"/>
              </a:spcAft>
              <a:buSzPts val="1600"/>
              <a:buNone/>
              <a:defRPr sz="1600"/>
            </a:lvl1pPr>
          </a:lstStyle>
          <a:p>
            <a:endParaRPr/>
          </a:p>
        </p:txBody>
      </p:sp>
      <p:sp>
        <p:nvSpPr>
          <p:cNvPr id="99" name="Google Shape;9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 name="Google Shape;100;p23"/>
          <p:cNvPicPr preferRelativeResize="0"/>
          <p:nvPr/>
        </p:nvPicPr>
        <p:blipFill>
          <a:blip r:embed="rId2">
            <a:alphaModFix/>
          </a:blip>
          <a:stretch>
            <a:fillRect/>
          </a:stretch>
        </p:blipFill>
        <p:spPr>
          <a:xfrm>
            <a:off x="5230275" y="2032125"/>
            <a:ext cx="3761325" cy="29589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pic>
        <p:nvPicPr>
          <p:cNvPr id="102" name="Google Shape;102;p24"/>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103" name="Google Shape;103;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1" name="Shape 104"/>
        <p:cNvGrpSpPr/>
        <p:nvPr/>
      </p:nvGrpSpPr>
      <p:grpSpPr>
        <a:xfrm>
          <a:off x="0" y="0"/>
          <a:ext cx="0" cy="0"/>
          <a:chOff x="0" y="0"/>
          <a:chExt cx="0" cy="0"/>
        </a:xfrm>
      </p:grpSpPr>
      <p:sp>
        <p:nvSpPr>
          <p:cNvPr id="105" name="Google Shape;105;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lstStyle>
            <a:lvl1pPr lvl="0" rt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1pPr>
            <a:lvl2pPr lvl="1" rt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2pPr>
            <a:lvl3pPr lvl="2" rt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3pPr>
            <a:lvl4pPr lvl="3" rt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4pPr>
            <a:lvl5pPr lvl="4" rt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5pPr>
            <a:lvl6pPr lvl="5" rt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6pPr>
            <a:lvl7pPr lvl="6" rt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7pPr>
            <a:lvl8pPr lvl="7" rt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8pPr>
            <a:lvl9pPr lvl="8" rt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9pPr>
          </a:lstStyle>
          <a:p>
            <a:endParaRPr/>
          </a:p>
        </p:txBody>
      </p:sp>
      <p:sp>
        <p:nvSpPr>
          <p:cNvPr id="52" name="Google Shape;52;p13"/>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lstStyle>
            <a:lvl1pPr marL="457200" lvl="0" indent="-368300" rtl="0">
              <a:lnSpc>
                <a:spcPct val="115000"/>
              </a:lnSpc>
              <a:spcBef>
                <a:spcPts val="600"/>
              </a:spcBef>
              <a:spcAft>
                <a:spcPts val="0"/>
              </a:spcAft>
              <a:buClr>
                <a:srgbClr val="A7D86D"/>
              </a:buClr>
              <a:buSzPts val="2200"/>
              <a:buFont typeface="Muli Light"/>
              <a:buChar char="●"/>
              <a:defRPr sz="2200">
                <a:solidFill>
                  <a:srgbClr val="65617D"/>
                </a:solidFill>
                <a:latin typeface="Muli Light"/>
                <a:ea typeface="Muli Light"/>
                <a:cs typeface="Muli Light"/>
                <a:sym typeface="Muli Light"/>
              </a:defRPr>
            </a:lvl1pPr>
            <a:lvl2pPr marL="914400" lvl="1" indent="-368300" rtl="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2pPr>
            <a:lvl3pPr marL="1371600" lvl="2" indent="-368300" rtl="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3pPr>
            <a:lvl4pPr marL="1828800" lvl="3" indent="-368300" rtl="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4pPr>
            <a:lvl5pPr marL="2286000" lvl="4" indent="-368300" rtl="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5pPr>
            <a:lvl6pPr marL="2743200" lvl="5" indent="-368300" rtl="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6pPr>
            <a:lvl7pPr marL="3200400" lvl="6" indent="-368300" rtl="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7pPr>
            <a:lvl8pPr marL="3657600" lvl="7" indent="-368300" rtl="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8pPr>
            <a:lvl9pPr marL="4114800" lvl="8" indent="-368300" rtl="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9pPr>
          </a:lstStyle>
          <a:p>
            <a:endParaRPr/>
          </a:p>
        </p:txBody>
      </p:sp>
      <p:sp>
        <p:nvSpPr>
          <p:cNvPr id="53" name="Google Shape;53;p13"/>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rgbClr val="A7D86D"/>
                </a:solidFill>
                <a:latin typeface="Poppins Light"/>
                <a:ea typeface="Poppins Light"/>
                <a:cs typeface="Poppins Light"/>
                <a:sym typeface="Poppins Light"/>
              </a:defRPr>
            </a:lvl1pPr>
            <a:lvl2pPr lvl="1" algn="r" rtl="0">
              <a:buNone/>
              <a:defRPr sz="1300">
                <a:solidFill>
                  <a:srgbClr val="A7D86D"/>
                </a:solidFill>
                <a:latin typeface="Poppins Light"/>
                <a:ea typeface="Poppins Light"/>
                <a:cs typeface="Poppins Light"/>
                <a:sym typeface="Poppins Light"/>
              </a:defRPr>
            </a:lvl2pPr>
            <a:lvl3pPr lvl="2" algn="r" rtl="0">
              <a:buNone/>
              <a:defRPr sz="1300">
                <a:solidFill>
                  <a:srgbClr val="A7D86D"/>
                </a:solidFill>
                <a:latin typeface="Poppins Light"/>
                <a:ea typeface="Poppins Light"/>
                <a:cs typeface="Poppins Light"/>
                <a:sym typeface="Poppins Light"/>
              </a:defRPr>
            </a:lvl3pPr>
            <a:lvl4pPr lvl="3" algn="r" rtl="0">
              <a:buNone/>
              <a:defRPr sz="1300">
                <a:solidFill>
                  <a:srgbClr val="A7D86D"/>
                </a:solidFill>
                <a:latin typeface="Poppins Light"/>
                <a:ea typeface="Poppins Light"/>
                <a:cs typeface="Poppins Light"/>
                <a:sym typeface="Poppins Light"/>
              </a:defRPr>
            </a:lvl4pPr>
            <a:lvl5pPr lvl="4" algn="r" rtl="0">
              <a:buNone/>
              <a:defRPr sz="1300">
                <a:solidFill>
                  <a:srgbClr val="A7D86D"/>
                </a:solidFill>
                <a:latin typeface="Poppins Light"/>
                <a:ea typeface="Poppins Light"/>
                <a:cs typeface="Poppins Light"/>
                <a:sym typeface="Poppins Light"/>
              </a:defRPr>
            </a:lvl5pPr>
            <a:lvl6pPr lvl="5" algn="r" rtl="0">
              <a:buNone/>
              <a:defRPr sz="1300">
                <a:solidFill>
                  <a:srgbClr val="A7D86D"/>
                </a:solidFill>
                <a:latin typeface="Poppins Light"/>
                <a:ea typeface="Poppins Light"/>
                <a:cs typeface="Poppins Light"/>
                <a:sym typeface="Poppins Light"/>
              </a:defRPr>
            </a:lvl6pPr>
            <a:lvl7pPr lvl="6" algn="r" rtl="0">
              <a:buNone/>
              <a:defRPr sz="1300">
                <a:solidFill>
                  <a:srgbClr val="A7D86D"/>
                </a:solidFill>
                <a:latin typeface="Poppins Light"/>
                <a:ea typeface="Poppins Light"/>
                <a:cs typeface="Poppins Light"/>
                <a:sym typeface="Poppins Light"/>
              </a:defRPr>
            </a:lvl7pPr>
            <a:lvl8pPr lvl="7" algn="r" rtl="0">
              <a:buNone/>
              <a:defRPr sz="1300">
                <a:solidFill>
                  <a:srgbClr val="A7D86D"/>
                </a:solidFill>
                <a:latin typeface="Poppins Light"/>
                <a:ea typeface="Poppins Light"/>
                <a:cs typeface="Poppins Light"/>
                <a:sym typeface="Poppins Light"/>
              </a:defRPr>
            </a:lvl8pPr>
            <a:lvl9pPr lvl="8" algn="r" rtl="0">
              <a:buNone/>
              <a:defRPr sz="1300">
                <a:solidFill>
                  <a:srgbClr val="A7D86D"/>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38.jpg"/><Relationship Id="rId4" Type="http://schemas.openxmlformats.org/officeDocument/2006/relationships/image" Target="../media/image37.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41.jp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44.jpg"/><Relationship Id="rId4" Type="http://schemas.openxmlformats.org/officeDocument/2006/relationships/image" Target="../media/image43.jpg"/></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44.jpg"/><Relationship Id="rId4" Type="http://schemas.openxmlformats.org/officeDocument/2006/relationships/image" Target="../media/image43.jpg"/></Relationships>
</file>

<file path=ppt/slides/_rels/slide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48.jpg"/><Relationship Id="rId4" Type="http://schemas.openxmlformats.org/officeDocument/2006/relationships/image" Target="../media/image47.jpg"/></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54.jpg"/><Relationship Id="rId4" Type="http://schemas.openxmlformats.org/officeDocument/2006/relationships/image" Target="../media/image53.jpg"/></Relationships>
</file>

<file path=ppt/slides/_rels/slide1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54.jpg"/><Relationship Id="rId4" Type="http://schemas.openxmlformats.org/officeDocument/2006/relationships/image" Target="../media/image56.jp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58.jpg"/></Relationships>
</file>

<file path=ppt/slides/_rels/slide2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61.jpg"/><Relationship Id="rId5" Type="http://schemas.openxmlformats.org/officeDocument/2006/relationships/image" Target="../media/image58.jpg"/><Relationship Id="rId4" Type="http://schemas.openxmlformats.org/officeDocument/2006/relationships/image" Target="../media/image60.jpg"/></Relationships>
</file>

<file path=ppt/slides/_rels/slide2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61.jpg"/><Relationship Id="rId5" Type="http://schemas.openxmlformats.org/officeDocument/2006/relationships/image" Target="../media/image63.jpg"/><Relationship Id="rId4" Type="http://schemas.openxmlformats.org/officeDocument/2006/relationships/image" Target="../media/image58.jpg"/></Relationships>
</file>

<file path=ppt/slides/_rels/slide2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65.jpg"/><Relationship Id="rId4" Type="http://schemas.openxmlformats.org/officeDocument/2006/relationships/image" Target="../media/image64.jpg"/></Relationships>
</file>

<file path=ppt/slides/_rels/slide2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2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70.jpg"/></Relationships>
</file>

<file path=ppt/slides/_rels/slide2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7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hyperlink" Target="https://www.esri.com/news/arcuser/0405/files/fieldcalc_1.pdf" TargetMode="External"/><Relationship Id="rId3" Type="http://schemas.openxmlformats.org/officeDocument/2006/relationships/hyperlink" Target="https://data.wprdc.org/dataset/city-of-pittsburgh-gis-data" TargetMode="External"/><Relationship Id="rId7" Type="http://schemas.openxmlformats.org/officeDocument/2006/relationships/hyperlink" Target="https://gis.stackexchange.com/questions/115672/remove-duplicated-items-in-arc-attribute-table"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openac-alcogis.opendata.arcgis.com/datasets/allegheny-county-parcel-boundaries" TargetMode="External"/><Relationship Id="rId5" Type="http://schemas.openxmlformats.org/officeDocument/2006/relationships/hyperlink" Target="http://www.pasda.psu.edu/uci/DataSummary.aspx?dataset=1214" TargetMode="External"/><Relationship Id="rId10" Type="http://schemas.openxmlformats.org/officeDocument/2006/relationships/hyperlink" Target="https://doc.arcgis.com/en/arcgis-online/analyze/perform-analysis.htm" TargetMode="External"/><Relationship Id="rId4" Type="http://schemas.openxmlformats.org/officeDocument/2006/relationships/hyperlink" Target="https://data.wprdc.org/dataset/allegheny-county-building-footprint-locations" TargetMode="External"/><Relationship Id="rId9" Type="http://schemas.openxmlformats.org/officeDocument/2006/relationships/hyperlink" Target="http://pro.arcgis.com/en/pro-app/help/mapping/layer-properties/symbolize-feature-layers.ht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hyperlink" Target="http://www.localvisibilitysystem.com/2012/08/23/yelp-ranking-factors/" TargetMode="External"/><Relationship Id="rId3" Type="http://schemas.openxmlformats.org/officeDocument/2006/relationships/hyperlink" Target="https://journals.sagepub.com/doi/full/10.1177/0047287517744672?utm_source=summon&amp;utm_medium=discovery-provider&amp;" TargetMode="External"/><Relationship Id="rId7" Type="http://schemas.openxmlformats.org/officeDocument/2006/relationships/hyperlink" Target="https://www.yelp.com/guideline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www.yelpwifi.com/" TargetMode="External"/><Relationship Id="rId11" Type="http://schemas.openxmlformats.org/officeDocument/2006/relationships/hyperlink" Target="https://www.dummies.com/education/math/statistics/how-to-interpret-a-correlation-coefficient-r/" TargetMode="External"/><Relationship Id="rId5" Type="http://schemas.openxmlformats.org/officeDocument/2006/relationships/hyperlink" Target="https://journals.sagepub.com/doi/full/10.1177/1469540515611203?utm_source=summon&amp;utm_medium=discovery-provider" TargetMode="External"/><Relationship Id="rId10" Type="http://schemas.openxmlformats.org/officeDocument/2006/relationships/hyperlink" Target="https://blog.exploratory.io/filter-with-text-data-952df792c2ba" TargetMode="External"/><Relationship Id="rId4" Type="http://schemas.openxmlformats.org/officeDocument/2006/relationships/hyperlink" Target="http://go.galegroup.com/ps/i.do?p=AONE&amp;u=upitt_main&amp;id=GALE|A344209646&amp;v=2.1&amp;it=r&amp;sid=summon" TargetMode="External"/><Relationship Id="rId9" Type="http://schemas.openxmlformats.org/officeDocument/2006/relationships/hyperlink" Target="https://www.yelp.com/dataset/documentation/mai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1.jp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6"/>
          <p:cNvSpPr txBox="1">
            <a:spLocks noGrp="1"/>
          </p:cNvSpPr>
          <p:nvPr>
            <p:ph type="ctrTitle" idx="4294967295"/>
          </p:nvPr>
        </p:nvSpPr>
        <p:spPr>
          <a:xfrm>
            <a:off x="685800" y="643725"/>
            <a:ext cx="4976700" cy="222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Using Yelp Data for Restaurant Mapping</a:t>
            </a:r>
            <a:endParaRPr/>
          </a:p>
        </p:txBody>
      </p:sp>
      <p:sp>
        <p:nvSpPr>
          <p:cNvPr id="111" name="Google Shape;111;p26"/>
          <p:cNvSpPr txBox="1">
            <a:spLocks noGrp="1"/>
          </p:cNvSpPr>
          <p:nvPr>
            <p:ph type="subTitle" idx="4294967295"/>
          </p:nvPr>
        </p:nvSpPr>
        <p:spPr>
          <a:xfrm>
            <a:off x="685800" y="3030548"/>
            <a:ext cx="4976700" cy="1211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Understanding Yelp restaurants in Pittsburgh and how wifi impact rankings.</a:t>
            </a:r>
            <a:endParaRPr/>
          </a:p>
        </p:txBody>
      </p:sp>
      <p:sp>
        <p:nvSpPr>
          <p:cNvPr id="112" name="Google Shape;112;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a:t>
            </a:fld>
            <a:endParaRPr/>
          </a:p>
        </p:txBody>
      </p:sp>
      <p:pic>
        <p:nvPicPr>
          <p:cNvPr id="113" name="Google Shape;113;p26"/>
          <p:cNvPicPr preferRelativeResize="0"/>
          <p:nvPr/>
        </p:nvPicPr>
        <p:blipFill>
          <a:blip r:embed="rId3">
            <a:alphaModFix/>
          </a:blip>
          <a:stretch>
            <a:fillRect/>
          </a:stretch>
        </p:blipFill>
        <p:spPr>
          <a:xfrm>
            <a:off x="5815750" y="1698725"/>
            <a:ext cx="2946301" cy="1659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356150" y="318575"/>
            <a:ext cx="7141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Filtering Data</a:t>
            </a:r>
            <a:endParaRPr/>
          </a:p>
        </p:txBody>
      </p:sp>
      <p:sp>
        <p:nvSpPr>
          <p:cNvPr id="224" name="Google Shape;224;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25" name="Google Shape;225;p35"/>
          <p:cNvSpPr txBox="1">
            <a:spLocks noGrp="1"/>
          </p:cNvSpPr>
          <p:nvPr>
            <p:ph type="subTitle" idx="4294967295"/>
          </p:nvPr>
        </p:nvSpPr>
        <p:spPr>
          <a:xfrm>
            <a:off x="356150" y="1255825"/>
            <a:ext cx="4155900" cy="781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a:t>After filtering, the dataset became more manageable and I was able to determine which areas I wanted to examine and restaurant characteristics I wanted to analyze.</a:t>
            </a:r>
            <a:r>
              <a:rPr lang="en" sz="1400"/>
              <a:t> </a:t>
            </a:r>
            <a:endParaRPr sz="1400"/>
          </a:p>
        </p:txBody>
      </p:sp>
      <p:pic>
        <p:nvPicPr>
          <p:cNvPr id="226" name="Google Shape;226;p35"/>
          <p:cNvPicPr preferRelativeResize="0"/>
          <p:nvPr/>
        </p:nvPicPr>
        <p:blipFill rotWithShape="1">
          <a:blip r:embed="rId3">
            <a:alphaModFix/>
          </a:blip>
          <a:srcRect l="5109" t="3089" r="10998" b="4137"/>
          <a:stretch/>
        </p:blipFill>
        <p:spPr>
          <a:xfrm>
            <a:off x="4885775" y="0"/>
            <a:ext cx="4090174" cy="3170976"/>
          </a:xfrm>
          <a:prstGeom prst="rect">
            <a:avLst/>
          </a:prstGeom>
          <a:noFill/>
          <a:ln>
            <a:noFill/>
          </a:ln>
        </p:spPr>
      </p:pic>
      <p:pic>
        <p:nvPicPr>
          <p:cNvPr id="227" name="Google Shape;227;p35"/>
          <p:cNvPicPr preferRelativeResize="0"/>
          <p:nvPr/>
        </p:nvPicPr>
        <p:blipFill rotWithShape="1">
          <a:blip r:embed="rId4">
            <a:alphaModFix/>
          </a:blip>
          <a:srcRect l="8974" t="12994" r="8990" b="7772"/>
          <a:stretch/>
        </p:blipFill>
        <p:spPr>
          <a:xfrm>
            <a:off x="2910501" y="2737675"/>
            <a:ext cx="3866576" cy="2326301"/>
          </a:xfrm>
          <a:prstGeom prst="rect">
            <a:avLst/>
          </a:prstGeom>
          <a:noFill/>
          <a:ln>
            <a:noFill/>
          </a:ln>
        </p:spPr>
      </p:pic>
      <p:pic>
        <p:nvPicPr>
          <p:cNvPr id="228" name="Google Shape;228;p35"/>
          <p:cNvPicPr preferRelativeResize="0"/>
          <p:nvPr/>
        </p:nvPicPr>
        <p:blipFill>
          <a:blip r:embed="rId5">
            <a:alphaModFix/>
          </a:blip>
          <a:stretch>
            <a:fillRect/>
          </a:stretch>
        </p:blipFill>
        <p:spPr>
          <a:xfrm>
            <a:off x="71125" y="3119300"/>
            <a:ext cx="2243929" cy="945702"/>
          </a:xfrm>
          <a:prstGeom prst="rect">
            <a:avLst/>
          </a:prstGeom>
          <a:noFill/>
          <a:ln>
            <a:noFill/>
          </a:ln>
        </p:spPr>
      </p:pic>
      <p:pic>
        <p:nvPicPr>
          <p:cNvPr id="229" name="Google Shape;229;p35"/>
          <p:cNvPicPr preferRelativeResize="0"/>
          <p:nvPr/>
        </p:nvPicPr>
        <p:blipFill>
          <a:blip r:embed="rId6">
            <a:alphaModFix/>
          </a:blip>
          <a:stretch>
            <a:fillRect/>
          </a:stretch>
        </p:blipFill>
        <p:spPr>
          <a:xfrm>
            <a:off x="292425" y="3784725"/>
            <a:ext cx="1441128" cy="1188100"/>
          </a:xfrm>
          <a:prstGeom prst="rect">
            <a:avLst/>
          </a:prstGeom>
          <a:noFill/>
          <a:ln>
            <a:noFill/>
          </a:ln>
        </p:spPr>
      </p:pic>
      <p:sp>
        <p:nvSpPr>
          <p:cNvPr id="230" name="Google Shape;230;p35"/>
          <p:cNvSpPr/>
          <p:nvPr/>
        </p:nvSpPr>
        <p:spPr>
          <a:xfrm rot="-7125916">
            <a:off x="6707688" y="3035547"/>
            <a:ext cx="248118" cy="282093"/>
          </a:xfrm>
          <a:prstGeom prst="upArrow">
            <a:avLst>
              <a:gd name="adj1" fmla="val 50000"/>
              <a:gd name="adj2" fmla="val 50000"/>
            </a:avLst>
          </a:pr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rot="-4802891">
            <a:off x="2351281" y="3358829"/>
            <a:ext cx="248235" cy="282019"/>
          </a:xfrm>
          <a:prstGeom prst="upArrow">
            <a:avLst>
              <a:gd name="adj1" fmla="val 50000"/>
              <a:gd name="adj2" fmla="val 50000"/>
            </a:avLst>
          </a:pr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35"/>
          <p:cNvPicPr preferRelativeResize="0"/>
          <p:nvPr/>
        </p:nvPicPr>
        <p:blipFill>
          <a:blip r:embed="rId7">
            <a:alphaModFix/>
          </a:blip>
          <a:stretch>
            <a:fillRect/>
          </a:stretch>
        </p:blipFill>
        <p:spPr>
          <a:xfrm>
            <a:off x="770700" y="2049663"/>
            <a:ext cx="2208698" cy="1069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342775" y="139975"/>
            <a:ext cx="7141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ArcMap Process</a:t>
            </a:r>
            <a:endParaRPr/>
          </a:p>
        </p:txBody>
      </p:sp>
      <p:sp>
        <p:nvSpPr>
          <p:cNvPr id="238" name="Google Shape;238;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239" name="Google Shape;239;p36"/>
          <p:cNvPicPr preferRelativeResize="0"/>
          <p:nvPr/>
        </p:nvPicPr>
        <p:blipFill rotWithShape="1">
          <a:blip r:embed="rId3">
            <a:alphaModFix/>
          </a:blip>
          <a:srcRect l="3890" t="9855" r="52546" b="21415"/>
          <a:stretch/>
        </p:blipFill>
        <p:spPr>
          <a:xfrm>
            <a:off x="178450" y="1266775"/>
            <a:ext cx="4196148" cy="3229326"/>
          </a:xfrm>
          <a:prstGeom prst="rect">
            <a:avLst/>
          </a:prstGeom>
          <a:noFill/>
          <a:ln>
            <a:noFill/>
          </a:ln>
        </p:spPr>
      </p:pic>
      <p:pic>
        <p:nvPicPr>
          <p:cNvPr id="240" name="Google Shape;240;p36"/>
          <p:cNvPicPr preferRelativeResize="0"/>
          <p:nvPr/>
        </p:nvPicPr>
        <p:blipFill rotWithShape="1">
          <a:blip r:embed="rId4">
            <a:alphaModFix/>
          </a:blip>
          <a:srcRect l="5613" t="26460" r="64577" b="23857"/>
          <a:stretch/>
        </p:blipFill>
        <p:spPr>
          <a:xfrm>
            <a:off x="5614909" y="2831587"/>
            <a:ext cx="2365142" cy="1918274"/>
          </a:xfrm>
          <a:prstGeom prst="rect">
            <a:avLst/>
          </a:prstGeom>
          <a:noFill/>
          <a:ln>
            <a:noFill/>
          </a:ln>
        </p:spPr>
      </p:pic>
      <p:pic>
        <p:nvPicPr>
          <p:cNvPr id="241" name="Google Shape;241;p36"/>
          <p:cNvPicPr preferRelativeResize="0"/>
          <p:nvPr/>
        </p:nvPicPr>
        <p:blipFill rotWithShape="1">
          <a:blip r:embed="rId5">
            <a:alphaModFix/>
          </a:blip>
          <a:srcRect l="2974" t="30385" r="68309" b="22830"/>
          <a:stretch/>
        </p:blipFill>
        <p:spPr>
          <a:xfrm>
            <a:off x="5561500" y="624487"/>
            <a:ext cx="2468052" cy="1947274"/>
          </a:xfrm>
          <a:prstGeom prst="rect">
            <a:avLst/>
          </a:prstGeom>
          <a:noFill/>
          <a:ln>
            <a:noFill/>
          </a:ln>
        </p:spPr>
      </p:pic>
      <p:cxnSp>
        <p:nvCxnSpPr>
          <p:cNvPr id="242" name="Google Shape;242;p36"/>
          <p:cNvCxnSpPr/>
          <p:nvPr/>
        </p:nvCxnSpPr>
        <p:spPr>
          <a:xfrm rot="10800000" flipH="1">
            <a:off x="4516500" y="1967575"/>
            <a:ext cx="785100" cy="234600"/>
          </a:xfrm>
          <a:prstGeom prst="straightConnector1">
            <a:avLst/>
          </a:prstGeom>
          <a:noFill/>
          <a:ln w="9525" cap="flat" cmpd="sng">
            <a:solidFill>
              <a:schemeClr val="dk2"/>
            </a:solidFill>
            <a:prstDash val="solid"/>
            <a:round/>
            <a:headEnd type="none" w="med" len="med"/>
            <a:tailEnd type="triangle" w="med" len="med"/>
          </a:ln>
        </p:spPr>
      </p:cxnSp>
      <p:cxnSp>
        <p:nvCxnSpPr>
          <p:cNvPr id="243" name="Google Shape;243;p36"/>
          <p:cNvCxnSpPr/>
          <p:nvPr/>
        </p:nvCxnSpPr>
        <p:spPr>
          <a:xfrm>
            <a:off x="4648550" y="3391100"/>
            <a:ext cx="621900" cy="260700"/>
          </a:xfrm>
          <a:prstGeom prst="straightConnector1">
            <a:avLst/>
          </a:prstGeom>
          <a:noFill/>
          <a:ln w="9525" cap="flat" cmpd="sng">
            <a:solidFill>
              <a:schemeClr val="dk2"/>
            </a:solidFill>
            <a:prstDash val="solid"/>
            <a:round/>
            <a:headEnd type="none" w="med" len="med"/>
            <a:tailEnd type="triangle" w="med" len="med"/>
          </a:ln>
        </p:spPr>
      </p:cxnSp>
      <p:sp>
        <p:nvSpPr>
          <p:cNvPr id="244" name="Google Shape;244;p36"/>
          <p:cNvSpPr txBox="1">
            <a:spLocks noGrp="1"/>
          </p:cNvSpPr>
          <p:nvPr>
            <p:ph type="subTitle" idx="4294967295"/>
          </p:nvPr>
        </p:nvSpPr>
        <p:spPr>
          <a:xfrm>
            <a:off x="5614900" y="2511525"/>
            <a:ext cx="2959800" cy="2346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800">
                <a:solidFill>
                  <a:srgbClr val="65617D"/>
                </a:solidFill>
                <a:highlight>
                  <a:srgbClr val="FFFFFF"/>
                </a:highlight>
                <a:latin typeface="Muli"/>
                <a:ea typeface="Muli"/>
                <a:cs typeface="Muli"/>
                <a:sym typeface="Muli"/>
              </a:rPr>
              <a:t>Parcels are boundary outlines of individual properties (2018) </a:t>
            </a:r>
            <a:endParaRPr sz="800">
              <a:solidFill>
                <a:srgbClr val="65617D"/>
              </a:solidFill>
            </a:endParaRPr>
          </a:p>
        </p:txBody>
      </p:sp>
      <p:sp>
        <p:nvSpPr>
          <p:cNvPr id="245" name="Google Shape;245;p36"/>
          <p:cNvSpPr txBox="1">
            <a:spLocks noGrp="1"/>
          </p:cNvSpPr>
          <p:nvPr>
            <p:ph type="subTitle" idx="4294967295"/>
          </p:nvPr>
        </p:nvSpPr>
        <p:spPr>
          <a:xfrm>
            <a:off x="5711800" y="4749850"/>
            <a:ext cx="2468100" cy="234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800">
                <a:solidFill>
                  <a:srgbClr val="65617D"/>
                </a:solidFill>
              </a:rPr>
              <a:t>Footprints are  building outlines by roof line (2018)</a:t>
            </a:r>
            <a:endParaRPr sz="800">
              <a:solidFill>
                <a:srgbClr val="65617D"/>
              </a:solidFill>
            </a:endParaRPr>
          </a:p>
        </p:txBody>
      </p:sp>
      <p:sp>
        <p:nvSpPr>
          <p:cNvPr id="246" name="Google Shape;246;p36"/>
          <p:cNvSpPr txBox="1">
            <a:spLocks noGrp="1"/>
          </p:cNvSpPr>
          <p:nvPr>
            <p:ph type="subTitle" idx="4294967295"/>
          </p:nvPr>
        </p:nvSpPr>
        <p:spPr>
          <a:xfrm>
            <a:off x="91400" y="4888675"/>
            <a:ext cx="2468100" cy="18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600" i="1">
                <a:solidFill>
                  <a:srgbClr val="65617D"/>
                </a:solidFill>
              </a:rPr>
              <a:t>Source: Pennsylvania Spatial Data Access</a:t>
            </a:r>
            <a:endParaRPr sz="600" i="1">
              <a:solidFill>
                <a:srgbClr val="65617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356150" y="318575"/>
            <a:ext cx="7141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Descriptive Stats</a:t>
            </a:r>
            <a:endParaRPr/>
          </a:p>
        </p:txBody>
      </p:sp>
      <p:sp>
        <p:nvSpPr>
          <p:cNvPr id="252" name="Google Shape;252;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53" name="Google Shape;253;p37"/>
          <p:cNvSpPr txBox="1"/>
          <p:nvPr/>
        </p:nvSpPr>
        <p:spPr>
          <a:xfrm>
            <a:off x="374850" y="1342775"/>
            <a:ext cx="8394300" cy="8574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2800" b="1">
                <a:solidFill>
                  <a:srgbClr val="A7D86D"/>
                </a:solidFill>
                <a:latin typeface="Poppins"/>
                <a:ea typeface="Poppins"/>
                <a:cs typeface="Poppins"/>
                <a:sym typeface="Poppins"/>
              </a:rPr>
              <a:t>3,680 Restaurants on Yelp in Allegheny County</a:t>
            </a:r>
            <a:r>
              <a:rPr lang="en" sz="3000" b="1">
                <a:solidFill>
                  <a:srgbClr val="A7D86D"/>
                </a:solidFill>
                <a:latin typeface="Poppins"/>
                <a:ea typeface="Poppins"/>
                <a:cs typeface="Poppins"/>
                <a:sym typeface="Poppins"/>
              </a:rPr>
              <a:t>  </a:t>
            </a:r>
            <a:endParaRPr sz="3000" b="1">
              <a:solidFill>
                <a:srgbClr val="A7D86D"/>
              </a:solidFill>
              <a:latin typeface="Poppins"/>
              <a:ea typeface="Poppins"/>
              <a:cs typeface="Poppins"/>
              <a:sym typeface="Poppins"/>
            </a:endParaRPr>
          </a:p>
        </p:txBody>
      </p:sp>
      <p:sp>
        <p:nvSpPr>
          <p:cNvPr id="254" name="Google Shape;254;p37"/>
          <p:cNvSpPr txBox="1"/>
          <p:nvPr/>
        </p:nvSpPr>
        <p:spPr>
          <a:xfrm>
            <a:off x="416250" y="3683625"/>
            <a:ext cx="8311500" cy="5814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2800" b="1">
                <a:solidFill>
                  <a:srgbClr val="A7D86D"/>
                </a:solidFill>
                <a:latin typeface="Poppins"/>
                <a:ea typeface="Poppins"/>
                <a:cs typeface="Poppins"/>
                <a:sym typeface="Poppins"/>
              </a:rPr>
              <a:t>38 Yelp Restaurant Attributes   </a:t>
            </a:r>
            <a:r>
              <a:rPr lang="en" sz="3000" b="1">
                <a:solidFill>
                  <a:srgbClr val="A7D86D"/>
                </a:solidFill>
                <a:latin typeface="Poppins"/>
                <a:ea typeface="Poppins"/>
                <a:cs typeface="Poppins"/>
                <a:sym typeface="Poppins"/>
              </a:rPr>
              <a:t> </a:t>
            </a:r>
            <a:endParaRPr sz="3000" b="1">
              <a:solidFill>
                <a:srgbClr val="A7D86D"/>
              </a:solidFill>
              <a:latin typeface="Poppins"/>
              <a:ea typeface="Poppins"/>
              <a:cs typeface="Poppins"/>
              <a:sym typeface="Poppins"/>
            </a:endParaRPr>
          </a:p>
        </p:txBody>
      </p:sp>
      <p:sp>
        <p:nvSpPr>
          <p:cNvPr id="255" name="Google Shape;255;p37"/>
          <p:cNvSpPr txBox="1"/>
          <p:nvPr/>
        </p:nvSpPr>
        <p:spPr>
          <a:xfrm>
            <a:off x="416250" y="2703850"/>
            <a:ext cx="6130500" cy="47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2800" b="1">
                <a:solidFill>
                  <a:srgbClr val="A7D86D"/>
                </a:solidFill>
                <a:latin typeface="Poppins"/>
                <a:ea typeface="Poppins"/>
                <a:cs typeface="Poppins"/>
                <a:sym typeface="Poppins"/>
              </a:rPr>
              <a:t>115 Restaurant Types/ Categories</a:t>
            </a:r>
            <a:endParaRPr sz="2800" b="1">
              <a:solidFill>
                <a:srgbClr val="A7D86D"/>
              </a:solidFill>
              <a:latin typeface="Poppins"/>
              <a:ea typeface="Poppins"/>
              <a:cs typeface="Poppins"/>
              <a:sym typeface="Poppins"/>
            </a:endParaRPr>
          </a:p>
        </p:txBody>
      </p:sp>
      <p:sp>
        <p:nvSpPr>
          <p:cNvPr id="256" name="Google Shape;256;p37"/>
          <p:cNvSpPr txBox="1"/>
          <p:nvPr/>
        </p:nvSpPr>
        <p:spPr>
          <a:xfrm>
            <a:off x="374850" y="2006613"/>
            <a:ext cx="7556100" cy="463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None/>
            </a:pPr>
            <a:r>
              <a:rPr lang="en" sz="2000">
                <a:solidFill>
                  <a:srgbClr val="65617D"/>
                </a:solidFill>
                <a:latin typeface="Muli Light"/>
                <a:ea typeface="Muli Light"/>
                <a:cs typeface="Muli Light"/>
                <a:sym typeface="Muli Light"/>
              </a:rPr>
              <a:t>And 1,540 are located in the city of Pittsburgh</a:t>
            </a:r>
            <a:r>
              <a:rPr lang="en" sz="2400">
                <a:solidFill>
                  <a:srgbClr val="65617D"/>
                </a:solidFill>
                <a:latin typeface="Muli Light"/>
                <a:ea typeface="Muli Light"/>
                <a:cs typeface="Muli Light"/>
                <a:sym typeface="Muli Light"/>
              </a:rPr>
              <a:t> </a:t>
            </a:r>
            <a:endParaRPr sz="2400">
              <a:solidFill>
                <a:srgbClr val="65617D"/>
              </a:solidFill>
              <a:latin typeface="Muli Light"/>
              <a:ea typeface="Muli Light"/>
              <a:cs typeface="Muli Light"/>
              <a:sym typeface="Muli Light"/>
            </a:endParaRPr>
          </a:p>
        </p:txBody>
      </p:sp>
      <p:sp>
        <p:nvSpPr>
          <p:cNvPr id="257" name="Google Shape;257;p37"/>
          <p:cNvSpPr txBox="1"/>
          <p:nvPr/>
        </p:nvSpPr>
        <p:spPr>
          <a:xfrm>
            <a:off x="416250" y="4141875"/>
            <a:ext cx="7698900" cy="463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None/>
            </a:pPr>
            <a:r>
              <a:rPr lang="en" sz="2000">
                <a:solidFill>
                  <a:srgbClr val="65617D"/>
                </a:solidFill>
                <a:latin typeface="Muli Light"/>
                <a:ea typeface="Muli Light"/>
                <a:cs typeface="Muli Light"/>
                <a:sym typeface="Muli Light"/>
              </a:rPr>
              <a:t>Such as Noise Level, GoodforKids, Business Parking, &amp; More  </a:t>
            </a:r>
            <a:endParaRPr sz="2000">
              <a:solidFill>
                <a:srgbClr val="65617D"/>
              </a:solidFill>
              <a:latin typeface="Muli Light"/>
              <a:ea typeface="Muli Light"/>
              <a:cs typeface="Muli Light"/>
              <a:sym typeface="Muli Light"/>
            </a:endParaRPr>
          </a:p>
        </p:txBody>
      </p:sp>
      <p:sp>
        <p:nvSpPr>
          <p:cNvPr id="258" name="Google Shape;258;p37"/>
          <p:cNvSpPr txBox="1"/>
          <p:nvPr/>
        </p:nvSpPr>
        <p:spPr>
          <a:xfrm>
            <a:off x="416250" y="3037238"/>
            <a:ext cx="8661000" cy="463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None/>
            </a:pPr>
            <a:r>
              <a:rPr lang="en" sz="2000">
                <a:solidFill>
                  <a:srgbClr val="65617D"/>
                </a:solidFill>
                <a:latin typeface="Muli Light"/>
                <a:ea typeface="Muli Light"/>
                <a:cs typeface="Muli Light"/>
                <a:sym typeface="Muli Light"/>
              </a:rPr>
              <a:t>Including Pizza, American Food, Bars, Fast Food, &amp; Many More</a:t>
            </a:r>
            <a:endParaRPr sz="2000">
              <a:solidFill>
                <a:srgbClr val="65617D"/>
              </a:solidFill>
              <a:latin typeface="Muli Light"/>
              <a:ea typeface="Muli Light"/>
              <a:cs typeface="Muli Light"/>
              <a:sym typeface="Muli Light"/>
            </a:endParaRPr>
          </a:p>
        </p:txBody>
      </p:sp>
      <p:pic>
        <p:nvPicPr>
          <p:cNvPr id="259" name="Google Shape;259;p37"/>
          <p:cNvPicPr preferRelativeResize="0"/>
          <p:nvPr/>
        </p:nvPicPr>
        <p:blipFill>
          <a:blip r:embed="rId3">
            <a:alphaModFix/>
          </a:blip>
          <a:stretch>
            <a:fillRect/>
          </a:stretch>
        </p:blipFill>
        <p:spPr>
          <a:xfrm>
            <a:off x="7760974" y="126000"/>
            <a:ext cx="1195924" cy="940799"/>
          </a:xfrm>
          <a:prstGeom prst="rect">
            <a:avLst/>
          </a:prstGeom>
          <a:noFill/>
          <a:ln>
            <a:noFill/>
          </a:ln>
        </p:spPr>
      </p:pic>
      <p:grpSp>
        <p:nvGrpSpPr>
          <p:cNvPr id="260" name="Google Shape;260;p37"/>
          <p:cNvGrpSpPr/>
          <p:nvPr/>
        </p:nvGrpSpPr>
        <p:grpSpPr>
          <a:xfrm>
            <a:off x="6433533" y="2790613"/>
            <a:ext cx="290256" cy="302572"/>
            <a:chOff x="3238475" y="5012225"/>
            <a:chExt cx="500700" cy="411550"/>
          </a:xfrm>
        </p:grpSpPr>
        <p:sp>
          <p:nvSpPr>
            <p:cNvPr id="261" name="Google Shape;261;p37"/>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7"/>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7"/>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title"/>
          </p:nvPr>
        </p:nvSpPr>
        <p:spPr>
          <a:xfrm>
            <a:off x="356175" y="108175"/>
            <a:ext cx="8261700" cy="65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Central Business District - 204</a:t>
            </a:r>
            <a:endParaRPr sz="3600"/>
          </a:p>
        </p:txBody>
      </p:sp>
      <p:sp>
        <p:nvSpPr>
          <p:cNvPr id="271" name="Google Shape;271;p3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72" name="Google Shape;272;p38"/>
          <p:cNvPicPr preferRelativeResize="0"/>
          <p:nvPr/>
        </p:nvPicPr>
        <p:blipFill rotWithShape="1">
          <a:blip r:embed="rId3">
            <a:alphaModFix/>
          </a:blip>
          <a:srcRect l="3867" t="5295" r="18481" b="8168"/>
          <a:stretch/>
        </p:blipFill>
        <p:spPr>
          <a:xfrm>
            <a:off x="544975" y="799250"/>
            <a:ext cx="7806399" cy="4115051"/>
          </a:xfrm>
          <a:prstGeom prst="rect">
            <a:avLst/>
          </a:prstGeom>
          <a:noFill/>
          <a:ln>
            <a:noFill/>
          </a:ln>
        </p:spPr>
      </p:pic>
      <p:pic>
        <p:nvPicPr>
          <p:cNvPr id="273" name="Google Shape;273;p38"/>
          <p:cNvPicPr preferRelativeResize="0"/>
          <p:nvPr/>
        </p:nvPicPr>
        <p:blipFill>
          <a:blip r:embed="rId4">
            <a:alphaModFix/>
          </a:blip>
          <a:stretch>
            <a:fillRect/>
          </a:stretch>
        </p:blipFill>
        <p:spPr>
          <a:xfrm>
            <a:off x="282723" y="4412498"/>
            <a:ext cx="1598825" cy="564750"/>
          </a:xfrm>
          <a:prstGeom prst="rect">
            <a:avLst/>
          </a:prstGeom>
          <a:noFill/>
          <a:ln>
            <a:noFill/>
          </a:ln>
        </p:spPr>
      </p:pic>
      <p:pic>
        <p:nvPicPr>
          <p:cNvPr id="274" name="Google Shape;274;p38"/>
          <p:cNvPicPr preferRelativeResize="0"/>
          <p:nvPr/>
        </p:nvPicPr>
        <p:blipFill rotWithShape="1">
          <a:blip r:embed="rId5">
            <a:alphaModFix/>
          </a:blip>
          <a:srcRect l="3684" t="1049" r="10235" b="70671"/>
          <a:stretch/>
        </p:blipFill>
        <p:spPr>
          <a:xfrm>
            <a:off x="190275" y="4240100"/>
            <a:ext cx="1283175" cy="737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356175" y="108175"/>
            <a:ext cx="8261700" cy="65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Central Business District - 204</a:t>
            </a:r>
            <a:endParaRPr sz="3600"/>
          </a:p>
        </p:txBody>
      </p:sp>
      <p:sp>
        <p:nvSpPr>
          <p:cNvPr id="280" name="Google Shape;280;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81" name="Google Shape;281;p39"/>
          <p:cNvPicPr preferRelativeResize="0"/>
          <p:nvPr/>
        </p:nvPicPr>
        <p:blipFill>
          <a:blip r:embed="rId3">
            <a:alphaModFix/>
          </a:blip>
          <a:stretch>
            <a:fillRect/>
          </a:stretch>
        </p:blipFill>
        <p:spPr>
          <a:xfrm>
            <a:off x="399125" y="882325"/>
            <a:ext cx="8175792" cy="3948160"/>
          </a:xfrm>
          <a:prstGeom prst="rect">
            <a:avLst/>
          </a:prstGeom>
          <a:noFill/>
          <a:ln>
            <a:noFill/>
          </a:ln>
        </p:spPr>
      </p:pic>
      <p:pic>
        <p:nvPicPr>
          <p:cNvPr id="282" name="Google Shape;282;p39"/>
          <p:cNvPicPr preferRelativeResize="0"/>
          <p:nvPr/>
        </p:nvPicPr>
        <p:blipFill rotWithShape="1">
          <a:blip r:embed="rId4">
            <a:alphaModFix/>
          </a:blip>
          <a:srcRect l="37934" t="29645" r="27444" b="48894"/>
          <a:stretch/>
        </p:blipFill>
        <p:spPr>
          <a:xfrm>
            <a:off x="526500" y="3939850"/>
            <a:ext cx="1499875" cy="616875"/>
          </a:xfrm>
          <a:prstGeom prst="rect">
            <a:avLst/>
          </a:prstGeom>
          <a:noFill/>
          <a:ln>
            <a:noFill/>
          </a:ln>
        </p:spPr>
      </p:pic>
      <p:pic>
        <p:nvPicPr>
          <p:cNvPr id="283" name="Google Shape;283;p39"/>
          <p:cNvPicPr preferRelativeResize="0"/>
          <p:nvPr/>
        </p:nvPicPr>
        <p:blipFill rotWithShape="1">
          <a:blip r:embed="rId5">
            <a:alphaModFix/>
          </a:blip>
          <a:srcRect l="21038" t="25539" r="37127" b="57091"/>
          <a:stretch/>
        </p:blipFill>
        <p:spPr>
          <a:xfrm>
            <a:off x="317175" y="3636925"/>
            <a:ext cx="1305700" cy="893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356175" y="108175"/>
            <a:ext cx="8261700" cy="65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Central Business District - 204</a:t>
            </a:r>
            <a:endParaRPr sz="3600"/>
          </a:p>
        </p:txBody>
      </p:sp>
      <p:sp>
        <p:nvSpPr>
          <p:cNvPr id="289" name="Google Shape;289;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290" name="Google Shape;290;p40"/>
          <p:cNvPicPr preferRelativeResize="0"/>
          <p:nvPr/>
        </p:nvPicPr>
        <p:blipFill>
          <a:blip r:embed="rId3">
            <a:alphaModFix/>
          </a:blip>
          <a:stretch>
            <a:fillRect/>
          </a:stretch>
        </p:blipFill>
        <p:spPr>
          <a:xfrm>
            <a:off x="174475" y="761275"/>
            <a:ext cx="8854806" cy="4276068"/>
          </a:xfrm>
          <a:prstGeom prst="rect">
            <a:avLst/>
          </a:prstGeom>
          <a:noFill/>
          <a:ln>
            <a:noFill/>
          </a:ln>
        </p:spPr>
      </p:pic>
      <p:pic>
        <p:nvPicPr>
          <p:cNvPr id="291" name="Google Shape;291;p40"/>
          <p:cNvPicPr preferRelativeResize="0"/>
          <p:nvPr/>
        </p:nvPicPr>
        <p:blipFill rotWithShape="1">
          <a:blip r:embed="rId4">
            <a:alphaModFix/>
          </a:blip>
          <a:srcRect l="37934" t="29645" r="27444" b="48894"/>
          <a:stretch/>
        </p:blipFill>
        <p:spPr>
          <a:xfrm>
            <a:off x="6653250" y="4272900"/>
            <a:ext cx="1499875" cy="616875"/>
          </a:xfrm>
          <a:prstGeom prst="rect">
            <a:avLst/>
          </a:prstGeom>
          <a:noFill/>
          <a:ln>
            <a:noFill/>
          </a:ln>
        </p:spPr>
      </p:pic>
      <p:pic>
        <p:nvPicPr>
          <p:cNvPr id="292" name="Google Shape;292;p40"/>
          <p:cNvPicPr preferRelativeResize="0"/>
          <p:nvPr/>
        </p:nvPicPr>
        <p:blipFill rotWithShape="1">
          <a:blip r:embed="rId5">
            <a:alphaModFix/>
          </a:blip>
          <a:srcRect l="21038" t="25539" r="37127" b="57091"/>
          <a:stretch/>
        </p:blipFill>
        <p:spPr>
          <a:xfrm>
            <a:off x="6443925" y="3969975"/>
            <a:ext cx="1305700" cy="893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1"/>
          <p:cNvSpPr txBox="1">
            <a:spLocks noGrp="1"/>
          </p:cNvSpPr>
          <p:nvPr>
            <p:ph type="title"/>
          </p:nvPr>
        </p:nvSpPr>
        <p:spPr>
          <a:xfrm>
            <a:off x="356175" y="108175"/>
            <a:ext cx="8261700" cy="65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South Side Flats - 130</a:t>
            </a:r>
            <a:endParaRPr sz="3600"/>
          </a:p>
        </p:txBody>
      </p:sp>
      <p:pic>
        <p:nvPicPr>
          <p:cNvPr id="298" name="Google Shape;298;p41"/>
          <p:cNvPicPr preferRelativeResize="0"/>
          <p:nvPr/>
        </p:nvPicPr>
        <p:blipFill rotWithShape="1">
          <a:blip r:embed="rId3">
            <a:alphaModFix/>
          </a:blip>
          <a:srcRect l="44986" t="43422" r="35110" b="47841"/>
          <a:stretch/>
        </p:blipFill>
        <p:spPr>
          <a:xfrm>
            <a:off x="671325" y="3804450"/>
            <a:ext cx="1295150" cy="426701"/>
          </a:xfrm>
          <a:prstGeom prst="rect">
            <a:avLst/>
          </a:prstGeom>
          <a:noFill/>
          <a:ln>
            <a:noFill/>
          </a:ln>
        </p:spPr>
      </p:pic>
      <p:pic>
        <p:nvPicPr>
          <p:cNvPr id="299" name="Google Shape;299;p41"/>
          <p:cNvPicPr preferRelativeResize="0"/>
          <p:nvPr/>
        </p:nvPicPr>
        <p:blipFill rotWithShape="1">
          <a:blip r:embed="rId4">
            <a:alphaModFix/>
          </a:blip>
          <a:srcRect l="349" t="4337" r="2439" b="21649"/>
          <a:stretch/>
        </p:blipFill>
        <p:spPr>
          <a:xfrm>
            <a:off x="94562" y="845775"/>
            <a:ext cx="8954871" cy="2647774"/>
          </a:xfrm>
          <a:prstGeom prst="rect">
            <a:avLst/>
          </a:prstGeom>
          <a:noFill/>
          <a:ln>
            <a:noFill/>
          </a:ln>
        </p:spPr>
      </p:pic>
      <p:pic>
        <p:nvPicPr>
          <p:cNvPr id="300" name="Google Shape;300;p41"/>
          <p:cNvPicPr preferRelativeResize="0"/>
          <p:nvPr/>
        </p:nvPicPr>
        <p:blipFill rotWithShape="1">
          <a:blip r:embed="rId5">
            <a:alphaModFix/>
          </a:blip>
          <a:srcRect l="14740" t="48810" r="29759" b="28991"/>
          <a:stretch/>
        </p:blipFill>
        <p:spPr>
          <a:xfrm>
            <a:off x="290775" y="3578050"/>
            <a:ext cx="1380981" cy="65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2"/>
          <p:cNvSpPr txBox="1">
            <a:spLocks noGrp="1"/>
          </p:cNvSpPr>
          <p:nvPr>
            <p:ph type="title"/>
          </p:nvPr>
        </p:nvSpPr>
        <p:spPr>
          <a:xfrm>
            <a:off x="356150" y="63025"/>
            <a:ext cx="7141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Question 1: </a:t>
            </a:r>
            <a:endParaRPr/>
          </a:p>
        </p:txBody>
      </p:sp>
      <p:sp>
        <p:nvSpPr>
          <p:cNvPr id="306" name="Google Shape;306;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07" name="Google Shape;307;p42"/>
          <p:cNvSpPr txBox="1">
            <a:spLocks noGrp="1"/>
          </p:cNvSpPr>
          <p:nvPr>
            <p:ph type="subTitle" idx="4294967295"/>
          </p:nvPr>
        </p:nvSpPr>
        <p:spPr>
          <a:xfrm>
            <a:off x="209375" y="925150"/>
            <a:ext cx="8166900" cy="38247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sz="1400"/>
              <a:t>Do restaurants WITH WIFI have more STARS than restaurants with NO WIFI?</a:t>
            </a:r>
            <a:endParaRPr sz="1400"/>
          </a:p>
          <a:p>
            <a:pPr marL="0" lvl="0" indent="0" algn="l" rtl="0">
              <a:lnSpc>
                <a:spcPct val="100000"/>
              </a:lnSpc>
              <a:spcBef>
                <a:spcPts val="0"/>
              </a:spcBef>
              <a:spcAft>
                <a:spcPts val="0"/>
              </a:spcAft>
              <a:buNone/>
            </a:pPr>
            <a:r>
              <a:rPr lang="en" sz="1000"/>
              <a:t>(Is there a relationship between WIFI and Rank?)</a:t>
            </a:r>
            <a:r>
              <a:rPr lang="en" sz="1400"/>
              <a:t> </a:t>
            </a:r>
            <a:endParaRPr sz="1400"/>
          </a:p>
          <a:p>
            <a:pPr marL="0" lvl="0" indent="0" algn="l" rtl="0">
              <a:spcBef>
                <a:spcPts val="600"/>
              </a:spcBef>
              <a:spcAft>
                <a:spcPts val="0"/>
              </a:spcAft>
              <a:buNone/>
            </a:pPr>
            <a:r>
              <a:rPr lang="en" sz="1400"/>
              <a:t> </a:t>
            </a:r>
            <a:endParaRPr sz="1400"/>
          </a:p>
          <a:p>
            <a:pPr marL="0" lvl="0" indent="0" algn="l" rtl="0">
              <a:spcBef>
                <a:spcPts val="600"/>
              </a:spcBef>
              <a:spcAft>
                <a:spcPts val="0"/>
              </a:spcAft>
              <a:buNone/>
            </a:pP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None/>
            </a:pPr>
            <a:endParaRPr sz="1400"/>
          </a:p>
        </p:txBody>
      </p:sp>
      <p:pic>
        <p:nvPicPr>
          <p:cNvPr id="308" name="Google Shape;308;p42"/>
          <p:cNvPicPr preferRelativeResize="0"/>
          <p:nvPr/>
        </p:nvPicPr>
        <p:blipFill rotWithShape="1">
          <a:blip r:embed="rId3">
            <a:alphaModFix/>
          </a:blip>
          <a:srcRect t="-1040" b="1040"/>
          <a:stretch/>
        </p:blipFill>
        <p:spPr>
          <a:xfrm>
            <a:off x="356150" y="1445450"/>
            <a:ext cx="3892000" cy="2085500"/>
          </a:xfrm>
          <a:prstGeom prst="rect">
            <a:avLst/>
          </a:prstGeom>
          <a:noFill/>
          <a:ln>
            <a:noFill/>
          </a:ln>
        </p:spPr>
      </p:pic>
      <p:pic>
        <p:nvPicPr>
          <p:cNvPr id="309" name="Google Shape;309;p42"/>
          <p:cNvPicPr preferRelativeResize="0"/>
          <p:nvPr/>
        </p:nvPicPr>
        <p:blipFill>
          <a:blip r:embed="rId4">
            <a:alphaModFix/>
          </a:blip>
          <a:stretch>
            <a:fillRect/>
          </a:stretch>
        </p:blipFill>
        <p:spPr>
          <a:xfrm>
            <a:off x="5284450" y="1547849"/>
            <a:ext cx="2672802" cy="951051"/>
          </a:xfrm>
          <a:prstGeom prst="rect">
            <a:avLst/>
          </a:prstGeom>
          <a:noFill/>
          <a:ln>
            <a:noFill/>
          </a:ln>
        </p:spPr>
      </p:pic>
      <p:pic>
        <p:nvPicPr>
          <p:cNvPr id="310" name="Google Shape;310;p42"/>
          <p:cNvPicPr preferRelativeResize="0"/>
          <p:nvPr/>
        </p:nvPicPr>
        <p:blipFill rotWithShape="1">
          <a:blip r:embed="rId5">
            <a:alphaModFix/>
          </a:blip>
          <a:srcRect t="50736" r="35005"/>
          <a:stretch/>
        </p:blipFill>
        <p:spPr>
          <a:xfrm>
            <a:off x="4290838" y="2951425"/>
            <a:ext cx="3697649" cy="1613750"/>
          </a:xfrm>
          <a:prstGeom prst="rect">
            <a:avLst/>
          </a:prstGeom>
          <a:noFill/>
          <a:ln>
            <a:noFill/>
          </a:ln>
        </p:spPr>
      </p:pic>
      <p:sp>
        <p:nvSpPr>
          <p:cNvPr id="311" name="Google Shape;311;p42"/>
          <p:cNvSpPr/>
          <p:nvPr/>
        </p:nvSpPr>
        <p:spPr>
          <a:xfrm>
            <a:off x="4224825" y="2820200"/>
            <a:ext cx="3892082" cy="217383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42"/>
          <p:cNvPicPr preferRelativeResize="0"/>
          <p:nvPr/>
        </p:nvPicPr>
        <p:blipFill>
          <a:blip r:embed="rId6">
            <a:alphaModFix/>
          </a:blip>
          <a:stretch>
            <a:fillRect/>
          </a:stretch>
        </p:blipFill>
        <p:spPr>
          <a:xfrm>
            <a:off x="1195550" y="3427462"/>
            <a:ext cx="2117074" cy="1566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a:spLocks noGrp="1"/>
          </p:cNvSpPr>
          <p:nvPr>
            <p:ph type="title"/>
          </p:nvPr>
        </p:nvSpPr>
        <p:spPr>
          <a:xfrm>
            <a:off x="332650" y="158125"/>
            <a:ext cx="7141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a:t>
            </a:r>
            <a:endParaRPr/>
          </a:p>
        </p:txBody>
      </p:sp>
      <p:sp>
        <p:nvSpPr>
          <p:cNvPr id="318" name="Google Shape;318;p4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19" name="Google Shape;319;p43"/>
          <p:cNvPicPr preferRelativeResize="0"/>
          <p:nvPr/>
        </p:nvPicPr>
        <p:blipFill rotWithShape="1">
          <a:blip r:embed="rId3">
            <a:alphaModFix/>
          </a:blip>
          <a:srcRect l="5660"/>
          <a:stretch/>
        </p:blipFill>
        <p:spPr>
          <a:xfrm>
            <a:off x="92875" y="1175400"/>
            <a:ext cx="4460276" cy="3897850"/>
          </a:xfrm>
          <a:prstGeom prst="rect">
            <a:avLst/>
          </a:prstGeom>
          <a:noFill/>
          <a:ln>
            <a:noFill/>
          </a:ln>
        </p:spPr>
      </p:pic>
      <p:pic>
        <p:nvPicPr>
          <p:cNvPr id="320" name="Google Shape;320;p43"/>
          <p:cNvPicPr preferRelativeResize="0"/>
          <p:nvPr/>
        </p:nvPicPr>
        <p:blipFill>
          <a:blip r:embed="rId4">
            <a:alphaModFix/>
          </a:blip>
          <a:stretch>
            <a:fillRect/>
          </a:stretch>
        </p:blipFill>
        <p:spPr>
          <a:xfrm>
            <a:off x="4553151" y="1736800"/>
            <a:ext cx="4286050" cy="2143025"/>
          </a:xfrm>
          <a:prstGeom prst="rect">
            <a:avLst/>
          </a:prstGeom>
          <a:noFill/>
          <a:ln>
            <a:noFill/>
          </a:ln>
        </p:spPr>
      </p:pic>
      <p:sp>
        <p:nvSpPr>
          <p:cNvPr id="321" name="Google Shape;321;p43"/>
          <p:cNvSpPr txBox="1">
            <a:spLocks noGrp="1"/>
          </p:cNvSpPr>
          <p:nvPr>
            <p:ph type="subTitle" idx="4294967295"/>
          </p:nvPr>
        </p:nvSpPr>
        <p:spPr>
          <a:xfrm>
            <a:off x="1953325" y="383800"/>
            <a:ext cx="4179000" cy="5823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sz="1400"/>
              <a:t>Squirrel Hill Yelp Restaurants 83</a:t>
            </a:r>
            <a:endParaRPr sz="1400"/>
          </a:p>
          <a:p>
            <a:pPr marL="0" lvl="0" indent="0" algn="l" rtl="0">
              <a:lnSpc>
                <a:spcPct val="100000"/>
              </a:lnSpc>
              <a:spcBef>
                <a:spcPts val="600"/>
              </a:spcBef>
              <a:spcAft>
                <a:spcPts val="0"/>
              </a:spcAft>
              <a:buNone/>
            </a:pPr>
            <a:r>
              <a:rPr lang="en" sz="1000"/>
              <a:t>(Actually 103)</a:t>
            </a:r>
            <a:endParaRPr sz="1000"/>
          </a:p>
        </p:txBody>
      </p:sp>
      <p:pic>
        <p:nvPicPr>
          <p:cNvPr id="322" name="Google Shape;322;p43"/>
          <p:cNvPicPr preferRelativeResize="0"/>
          <p:nvPr/>
        </p:nvPicPr>
        <p:blipFill rotWithShape="1">
          <a:blip r:embed="rId5">
            <a:alphaModFix/>
          </a:blip>
          <a:srcRect t="72668" b="11791"/>
          <a:stretch/>
        </p:blipFill>
        <p:spPr>
          <a:xfrm>
            <a:off x="7080363" y="503950"/>
            <a:ext cx="1774350" cy="799274"/>
          </a:xfrm>
          <a:prstGeom prst="rect">
            <a:avLst/>
          </a:prstGeom>
          <a:noFill/>
          <a:ln>
            <a:noFill/>
          </a:ln>
        </p:spPr>
      </p:pic>
      <p:pic>
        <p:nvPicPr>
          <p:cNvPr id="323" name="Google Shape;323;p43"/>
          <p:cNvPicPr preferRelativeResize="0"/>
          <p:nvPr/>
        </p:nvPicPr>
        <p:blipFill rotWithShape="1">
          <a:blip r:embed="rId5">
            <a:alphaModFix/>
          </a:blip>
          <a:srcRect b="94588"/>
          <a:stretch/>
        </p:blipFill>
        <p:spPr>
          <a:xfrm>
            <a:off x="7130975" y="204000"/>
            <a:ext cx="1438625" cy="225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29" name="Google Shape;329;p44"/>
          <p:cNvPicPr preferRelativeResize="0"/>
          <p:nvPr/>
        </p:nvPicPr>
        <p:blipFill rotWithShape="1">
          <a:blip r:embed="rId3">
            <a:alphaModFix/>
          </a:blip>
          <a:srcRect l="5132" r="12752"/>
          <a:stretch/>
        </p:blipFill>
        <p:spPr>
          <a:xfrm>
            <a:off x="122350" y="108325"/>
            <a:ext cx="7187650" cy="4874975"/>
          </a:xfrm>
          <a:prstGeom prst="rect">
            <a:avLst/>
          </a:prstGeom>
          <a:noFill/>
          <a:ln>
            <a:noFill/>
          </a:ln>
        </p:spPr>
      </p:pic>
      <p:sp>
        <p:nvSpPr>
          <p:cNvPr id="330" name="Google Shape;330;p44"/>
          <p:cNvSpPr txBox="1"/>
          <p:nvPr/>
        </p:nvSpPr>
        <p:spPr>
          <a:xfrm>
            <a:off x="6440100" y="3500075"/>
            <a:ext cx="2485800" cy="53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b="1">
                <a:solidFill>
                  <a:srgbClr val="A7A4BC"/>
                </a:solidFill>
                <a:latin typeface="Poppins"/>
                <a:ea typeface="Poppins"/>
                <a:cs typeface="Poppins"/>
                <a:sym typeface="Poppins"/>
              </a:rPr>
              <a:t>20 Unknown</a:t>
            </a:r>
            <a:endParaRPr sz="3000" b="1">
              <a:solidFill>
                <a:srgbClr val="A7A4BC"/>
              </a:solidFill>
              <a:latin typeface="Poppins"/>
              <a:ea typeface="Poppins"/>
              <a:cs typeface="Poppins"/>
              <a:sym typeface="Poppins"/>
            </a:endParaRPr>
          </a:p>
        </p:txBody>
      </p:sp>
      <p:sp>
        <p:nvSpPr>
          <p:cNvPr id="331" name="Google Shape;331;p44"/>
          <p:cNvSpPr txBox="1"/>
          <p:nvPr/>
        </p:nvSpPr>
        <p:spPr>
          <a:xfrm>
            <a:off x="6440100" y="3964550"/>
            <a:ext cx="2485800" cy="53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b="1">
                <a:solidFill>
                  <a:srgbClr val="A7A4BC"/>
                </a:solidFill>
                <a:latin typeface="Poppins"/>
                <a:ea typeface="Poppins"/>
                <a:cs typeface="Poppins"/>
                <a:sym typeface="Poppins"/>
              </a:rPr>
              <a:t>20 Free</a:t>
            </a:r>
            <a:endParaRPr sz="3000" b="1">
              <a:solidFill>
                <a:srgbClr val="A7A4BC"/>
              </a:solidFill>
              <a:latin typeface="Poppins"/>
              <a:ea typeface="Poppins"/>
              <a:cs typeface="Poppins"/>
              <a:sym typeface="Poppins"/>
            </a:endParaRPr>
          </a:p>
        </p:txBody>
      </p:sp>
      <p:pic>
        <p:nvPicPr>
          <p:cNvPr id="332" name="Google Shape;332;p44"/>
          <p:cNvPicPr preferRelativeResize="0"/>
          <p:nvPr/>
        </p:nvPicPr>
        <p:blipFill rotWithShape="1">
          <a:blip r:embed="rId4">
            <a:alphaModFix/>
          </a:blip>
          <a:srcRect l="36861" t="37786" r="49765" b="56079"/>
          <a:stretch/>
        </p:blipFill>
        <p:spPr>
          <a:xfrm>
            <a:off x="5931875" y="647400"/>
            <a:ext cx="1745926" cy="435651"/>
          </a:xfrm>
          <a:prstGeom prst="rect">
            <a:avLst/>
          </a:prstGeom>
          <a:noFill/>
          <a:ln>
            <a:noFill/>
          </a:ln>
        </p:spPr>
      </p:pic>
      <p:sp>
        <p:nvSpPr>
          <p:cNvPr id="333" name="Google Shape;333;p44"/>
          <p:cNvSpPr txBox="1"/>
          <p:nvPr/>
        </p:nvSpPr>
        <p:spPr>
          <a:xfrm>
            <a:off x="6440100" y="4447200"/>
            <a:ext cx="2485800" cy="53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b="1">
                <a:solidFill>
                  <a:srgbClr val="A7A4BC"/>
                </a:solidFill>
                <a:latin typeface="Poppins"/>
                <a:ea typeface="Poppins"/>
                <a:cs typeface="Poppins"/>
                <a:sym typeface="Poppins"/>
              </a:rPr>
              <a:t>43 No</a:t>
            </a:r>
            <a:r>
              <a:rPr lang="en" sz="3000" b="1">
                <a:solidFill>
                  <a:srgbClr val="A7D86D"/>
                </a:solidFill>
                <a:latin typeface="Poppins"/>
                <a:ea typeface="Poppins"/>
                <a:cs typeface="Poppins"/>
                <a:sym typeface="Poppins"/>
              </a:rPr>
              <a:t> </a:t>
            </a:r>
            <a:endParaRPr sz="3000" b="1">
              <a:solidFill>
                <a:srgbClr val="A7D86D"/>
              </a:solidFill>
              <a:latin typeface="Poppins"/>
              <a:ea typeface="Poppins"/>
              <a:cs typeface="Poppins"/>
              <a:sym typeface="Poppins"/>
            </a:endParaRPr>
          </a:p>
        </p:txBody>
      </p:sp>
      <p:pic>
        <p:nvPicPr>
          <p:cNvPr id="334" name="Google Shape;334;p44"/>
          <p:cNvPicPr preferRelativeResize="0"/>
          <p:nvPr/>
        </p:nvPicPr>
        <p:blipFill rotWithShape="1">
          <a:blip r:embed="rId5">
            <a:alphaModFix/>
          </a:blip>
          <a:srcRect l="8932" t="35381" r="23187" b="52031"/>
          <a:stretch/>
        </p:blipFill>
        <p:spPr>
          <a:xfrm>
            <a:off x="5797750" y="324275"/>
            <a:ext cx="1411732" cy="758776"/>
          </a:xfrm>
          <a:prstGeom prst="rect">
            <a:avLst/>
          </a:prstGeom>
          <a:noFill/>
          <a:ln>
            <a:noFill/>
          </a:ln>
        </p:spPr>
      </p:pic>
      <p:pic>
        <p:nvPicPr>
          <p:cNvPr id="335" name="Google Shape;335;p44"/>
          <p:cNvPicPr preferRelativeResize="0"/>
          <p:nvPr/>
        </p:nvPicPr>
        <p:blipFill rotWithShape="1">
          <a:blip r:embed="rId5">
            <a:alphaModFix/>
          </a:blip>
          <a:srcRect l="7862" t="82708" r="32116" b="11840"/>
          <a:stretch/>
        </p:blipFill>
        <p:spPr>
          <a:xfrm>
            <a:off x="5797750" y="1121100"/>
            <a:ext cx="1194375" cy="314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7"/>
          <p:cNvSpPr txBox="1">
            <a:spLocks noGrp="1"/>
          </p:cNvSpPr>
          <p:nvPr>
            <p:ph type="title"/>
          </p:nvPr>
        </p:nvSpPr>
        <p:spPr>
          <a:xfrm>
            <a:off x="356150" y="3185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Original Plan</a:t>
            </a:r>
            <a:endParaRPr/>
          </a:p>
        </p:txBody>
      </p:sp>
      <p:sp>
        <p:nvSpPr>
          <p:cNvPr id="119" name="Google Shape;119;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120" name="Google Shape;120;p27"/>
          <p:cNvSpPr txBox="1">
            <a:spLocks noGrp="1"/>
          </p:cNvSpPr>
          <p:nvPr>
            <p:ph type="body" idx="1"/>
          </p:nvPr>
        </p:nvSpPr>
        <p:spPr>
          <a:xfrm>
            <a:off x="457200" y="1313750"/>
            <a:ext cx="4631100" cy="360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Twitter Data </a:t>
            </a:r>
            <a:endParaRPr b="1"/>
          </a:p>
          <a:p>
            <a:pPr marL="0" lvl="0" indent="0" algn="l" rtl="0">
              <a:spcBef>
                <a:spcPts val="600"/>
              </a:spcBef>
              <a:spcAft>
                <a:spcPts val="0"/>
              </a:spcAft>
              <a:buNone/>
            </a:pPr>
            <a:r>
              <a:rPr lang="en"/>
              <a:t>Download twitter data to understand people’s perceptions of ride-hailing services such as Uber and Lyft.</a:t>
            </a:r>
            <a:endParaRPr/>
          </a:p>
          <a:p>
            <a:pPr marL="0" lvl="0" indent="0" algn="l" rtl="0">
              <a:spcBef>
                <a:spcPts val="600"/>
              </a:spcBef>
              <a:spcAft>
                <a:spcPts val="0"/>
              </a:spcAft>
              <a:buNone/>
            </a:pPr>
            <a:r>
              <a:rPr lang="en"/>
              <a:t>Map perceptions based on sentiment, positive vs. negative sentiments to ride-hailing services. </a:t>
            </a:r>
            <a:endParaRPr/>
          </a:p>
          <a:p>
            <a:pPr marL="0" lvl="0" indent="0" algn="l" rtl="0">
              <a:spcBef>
                <a:spcPts val="600"/>
              </a:spcBef>
              <a:spcAft>
                <a:spcPts val="0"/>
              </a:spcAft>
              <a:buNone/>
            </a:pPr>
            <a:r>
              <a:rPr lang="en"/>
              <a:t> Unfortunately the dataset I compiled did not have enough LAT and LONG values. Many tweets had no location identifier.</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pic>
        <p:nvPicPr>
          <p:cNvPr id="121" name="Google Shape;121;p27"/>
          <p:cNvPicPr preferRelativeResize="0"/>
          <p:nvPr/>
        </p:nvPicPr>
        <p:blipFill>
          <a:blip r:embed="rId3">
            <a:alphaModFix/>
          </a:blip>
          <a:stretch>
            <a:fillRect/>
          </a:stretch>
        </p:blipFill>
        <p:spPr>
          <a:xfrm>
            <a:off x="5530850" y="1655150"/>
            <a:ext cx="1057800" cy="1057800"/>
          </a:xfrm>
          <a:prstGeom prst="rect">
            <a:avLst/>
          </a:prstGeom>
          <a:noFill/>
          <a:ln>
            <a:noFill/>
          </a:ln>
        </p:spPr>
      </p:pic>
      <p:pic>
        <p:nvPicPr>
          <p:cNvPr id="122" name="Google Shape;122;p27"/>
          <p:cNvPicPr preferRelativeResize="0"/>
          <p:nvPr/>
        </p:nvPicPr>
        <p:blipFill>
          <a:blip r:embed="rId4">
            <a:alphaModFix/>
          </a:blip>
          <a:stretch>
            <a:fillRect/>
          </a:stretch>
        </p:blipFill>
        <p:spPr>
          <a:xfrm>
            <a:off x="6981750" y="2842575"/>
            <a:ext cx="1208500" cy="1208500"/>
          </a:xfrm>
          <a:prstGeom prst="rect">
            <a:avLst/>
          </a:prstGeom>
          <a:noFill/>
          <a:ln>
            <a:noFill/>
          </a:ln>
        </p:spPr>
      </p:pic>
      <p:pic>
        <p:nvPicPr>
          <p:cNvPr id="123" name="Google Shape;123;p27"/>
          <p:cNvPicPr preferRelativeResize="0"/>
          <p:nvPr/>
        </p:nvPicPr>
        <p:blipFill>
          <a:blip r:embed="rId5">
            <a:alphaModFix/>
          </a:blip>
          <a:stretch>
            <a:fillRect/>
          </a:stretch>
        </p:blipFill>
        <p:spPr>
          <a:xfrm>
            <a:off x="6981750" y="1655150"/>
            <a:ext cx="1057800" cy="1057800"/>
          </a:xfrm>
          <a:prstGeom prst="rect">
            <a:avLst/>
          </a:prstGeom>
          <a:noFill/>
          <a:ln>
            <a:noFill/>
          </a:ln>
        </p:spPr>
      </p:pic>
      <p:pic>
        <p:nvPicPr>
          <p:cNvPr id="124" name="Google Shape;124;p27"/>
          <p:cNvPicPr preferRelativeResize="0"/>
          <p:nvPr/>
        </p:nvPicPr>
        <p:blipFill>
          <a:blip r:embed="rId6">
            <a:alphaModFix/>
          </a:blip>
          <a:stretch>
            <a:fillRect/>
          </a:stretch>
        </p:blipFill>
        <p:spPr>
          <a:xfrm>
            <a:off x="5171824" y="2985700"/>
            <a:ext cx="1726410" cy="922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41" name="Google Shape;341;p45"/>
          <p:cNvPicPr preferRelativeResize="0"/>
          <p:nvPr/>
        </p:nvPicPr>
        <p:blipFill rotWithShape="1">
          <a:blip r:embed="rId3">
            <a:alphaModFix/>
          </a:blip>
          <a:srcRect l="4391" t="5512" r="6884" b="5866"/>
          <a:stretch/>
        </p:blipFill>
        <p:spPr>
          <a:xfrm>
            <a:off x="2910950" y="29349"/>
            <a:ext cx="6118326" cy="4856701"/>
          </a:xfrm>
          <a:prstGeom prst="rect">
            <a:avLst/>
          </a:prstGeom>
          <a:noFill/>
          <a:ln>
            <a:noFill/>
          </a:ln>
        </p:spPr>
      </p:pic>
      <p:pic>
        <p:nvPicPr>
          <p:cNvPr id="342" name="Google Shape;342;p45"/>
          <p:cNvPicPr preferRelativeResize="0"/>
          <p:nvPr/>
        </p:nvPicPr>
        <p:blipFill rotWithShape="1">
          <a:blip r:embed="rId4">
            <a:alphaModFix/>
          </a:blip>
          <a:srcRect t="55438"/>
          <a:stretch/>
        </p:blipFill>
        <p:spPr>
          <a:xfrm>
            <a:off x="402050" y="2362275"/>
            <a:ext cx="1734600" cy="712975"/>
          </a:xfrm>
          <a:prstGeom prst="rect">
            <a:avLst/>
          </a:prstGeom>
          <a:noFill/>
          <a:ln>
            <a:noFill/>
          </a:ln>
        </p:spPr>
      </p:pic>
      <p:sp>
        <p:nvSpPr>
          <p:cNvPr id="343" name="Google Shape;343;p45"/>
          <p:cNvSpPr txBox="1"/>
          <p:nvPr/>
        </p:nvSpPr>
        <p:spPr>
          <a:xfrm>
            <a:off x="433250" y="3266625"/>
            <a:ext cx="3966600" cy="53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b="1">
                <a:solidFill>
                  <a:srgbClr val="A7A4BC"/>
                </a:solidFill>
                <a:latin typeface="Poppins"/>
                <a:ea typeface="Poppins"/>
                <a:cs typeface="Poppins"/>
                <a:sym typeface="Poppins"/>
              </a:rPr>
              <a:t>28 Low </a:t>
            </a:r>
            <a:endParaRPr sz="3000" b="1">
              <a:solidFill>
                <a:srgbClr val="A7A4BC"/>
              </a:solidFill>
              <a:latin typeface="Poppins"/>
              <a:ea typeface="Poppins"/>
              <a:cs typeface="Poppins"/>
              <a:sym typeface="Poppins"/>
            </a:endParaRPr>
          </a:p>
        </p:txBody>
      </p:sp>
      <p:sp>
        <p:nvSpPr>
          <p:cNvPr id="344" name="Google Shape;344;p45"/>
          <p:cNvSpPr txBox="1"/>
          <p:nvPr/>
        </p:nvSpPr>
        <p:spPr>
          <a:xfrm>
            <a:off x="402050" y="3731100"/>
            <a:ext cx="4127700" cy="53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b="1">
                <a:solidFill>
                  <a:srgbClr val="A7A4BC"/>
                </a:solidFill>
                <a:latin typeface="Poppins"/>
                <a:ea typeface="Poppins"/>
                <a:cs typeface="Poppins"/>
                <a:sym typeface="Poppins"/>
              </a:rPr>
              <a:t>40 Med </a:t>
            </a:r>
            <a:endParaRPr sz="3000" b="1">
              <a:solidFill>
                <a:srgbClr val="A7A4BC"/>
              </a:solidFill>
              <a:latin typeface="Poppins"/>
              <a:ea typeface="Poppins"/>
              <a:cs typeface="Poppins"/>
              <a:sym typeface="Poppins"/>
            </a:endParaRPr>
          </a:p>
        </p:txBody>
      </p:sp>
      <p:sp>
        <p:nvSpPr>
          <p:cNvPr id="345" name="Google Shape;345;p45"/>
          <p:cNvSpPr txBox="1"/>
          <p:nvPr/>
        </p:nvSpPr>
        <p:spPr>
          <a:xfrm>
            <a:off x="474875" y="4213750"/>
            <a:ext cx="4211100" cy="53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b="1">
                <a:solidFill>
                  <a:srgbClr val="A7A4BC"/>
                </a:solidFill>
                <a:latin typeface="Poppins"/>
                <a:ea typeface="Poppins"/>
                <a:cs typeface="Poppins"/>
                <a:sym typeface="Poppins"/>
              </a:rPr>
              <a:t>15  High </a:t>
            </a:r>
            <a:endParaRPr sz="3000" b="1">
              <a:solidFill>
                <a:srgbClr val="A7D86D"/>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351" name="Google Shape;351;p46"/>
          <p:cNvPicPr preferRelativeResize="0"/>
          <p:nvPr/>
        </p:nvPicPr>
        <p:blipFill>
          <a:blip r:embed="rId3">
            <a:alphaModFix/>
          </a:blip>
          <a:stretch>
            <a:fillRect/>
          </a:stretch>
        </p:blipFill>
        <p:spPr>
          <a:xfrm>
            <a:off x="38675" y="77625"/>
            <a:ext cx="4502875" cy="3479492"/>
          </a:xfrm>
          <a:prstGeom prst="rect">
            <a:avLst/>
          </a:prstGeom>
          <a:noFill/>
          <a:ln>
            <a:noFill/>
          </a:ln>
        </p:spPr>
      </p:pic>
      <p:pic>
        <p:nvPicPr>
          <p:cNvPr id="352" name="Google Shape;352;p46"/>
          <p:cNvPicPr preferRelativeResize="0"/>
          <p:nvPr/>
        </p:nvPicPr>
        <p:blipFill>
          <a:blip r:embed="rId4">
            <a:alphaModFix/>
          </a:blip>
          <a:stretch>
            <a:fillRect/>
          </a:stretch>
        </p:blipFill>
        <p:spPr>
          <a:xfrm>
            <a:off x="4494750" y="77625"/>
            <a:ext cx="4502875" cy="3479500"/>
          </a:xfrm>
          <a:prstGeom prst="rect">
            <a:avLst/>
          </a:prstGeom>
          <a:noFill/>
          <a:ln>
            <a:noFill/>
          </a:ln>
        </p:spPr>
      </p:pic>
      <p:sp>
        <p:nvSpPr>
          <p:cNvPr id="353" name="Google Shape;353;p46"/>
          <p:cNvSpPr txBox="1">
            <a:spLocks noGrp="1"/>
          </p:cNvSpPr>
          <p:nvPr>
            <p:ph type="subTitle" idx="4294967295"/>
          </p:nvPr>
        </p:nvSpPr>
        <p:spPr>
          <a:xfrm>
            <a:off x="2241725" y="4292000"/>
            <a:ext cx="647100" cy="42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STARS</a:t>
            </a:r>
            <a:endParaRPr sz="1400"/>
          </a:p>
        </p:txBody>
      </p:sp>
      <p:pic>
        <p:nvPicPr>
          <p:cNvPr id="354" name="Google Shape;354;p46"/>
          <p:cNvPicPr preferRelativeResize="0"/>
          <p:nvPr/>
        </p:nvPicPr>
        <p:blipFill rotWithShape="1">
          <a:blip r:embed="rId5">
            <a:alphaModFix/>
          </a:blip>
          <a:srcRect t="55438"/>
          <a:stretch/>
        </p:blipFill>
        <p:spPr>
          <a:xfrm>
            <a:off x="256175" y="4036875"/>
            <a:ext cx="1734600" cy="712975"/>
          </a:xfrm>
          <a:prstGeom prst="rect">
            <a:avLst/>
          </a:prstGeom>
          <a:noFill/>
          <a:ln>
            <a:noFill/>
          </a:ln>
        </p:spPr>
      </p:pic>
      <p:sp>
        <p:nvSpPr>
          <p:cNvPr id="355" name="Google Shape;355;p46"/>
          <p:cNvSpPr txBox="1">
            <a:spLocks noGrp="1"/>
          </p:cNvSpPr>
          <p:nvPr>
            <p:ph type="subTitle" idx="4294967295"/>
          </p:nvPr>
        </p:nvSpPr>
        <p:spPr>
          <a:xfrm>
            <a:off x="6990550" y="4263175"/>
            <a:ext cx="647100" cy="42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WIFI</a:t>
            </a:r>
            <a:endParaRPr sz="1400"/>
          </a:p>
        </p:txBody>
      </p:sp>
      <p:pic>
        <p:nvPicPr>
          <p:cNvPr id="356" name="Google Shape;356;p46"/>
          <p:cNvPicPr preferRelativeResize="0"/>
          <p:nvPr/>
        </p:nvPicPr>
        <p:blipFill rotWithShape="1">
          <a:blip r:embed="rId6">
            <a:alphaModFix/>
          </a:blip>
          <a:srcRect t="54583" b="20109"/>
          <a:stretch/>
        </p:blipFill>
        <p:spPr>
          <a:xfrm>
            <a:off x="4993351" y="4148076"/>
            <a:ext cx="1778091" cy="712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7"/>
          <p:cNvSpPr txBox="1">
            <a:spLocks noGrp="1"/>
          </p:cNvSpPr>
          <p:nvPr>
            <p:ph type="title"/>
          </p:nvPr>
        </p:nvSpPr>
        <p:spPr>
          <a:xfrm>
            <a:off x="307975" y="47625"/>
            <a:ext cx="2024400" cy="71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a:t>
            </a:r>
            <a:endParaRPr/>
          </a:p>
        </p:txBody>
      </p:sp>
      <p:sp>
        <p:nvSpPr>
          <p:cNvPr id="362" name="Google Shape;362;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363" name="Google Shape;363;p47"/>
          <p:cNvPicPr preferRelativeResize="0"/>
          <p:nvPr/>
        </p:nvPicPr>
        <p:blipFill>
          <a:blip r:embed="rId3">
            <a:alphaModFix/>
          </a:blip>
          <a:stretch>
            <a:fillRect/>
          </a:stretch>
        </p:blipFill>
        <p:spPr>
          <a:xfrm>
            <a:off x="53750" y="960400"/>
            <a:ext cx="4339523" cy="3116801"/>
          </a:xfrm>
          <a:prstGeom prst="rect">
            <a:avLst/>
          </a:prstGeom>
          <a:noFill/>
          <a:ln>
            <a:noFill/>
          </a:ln>
        </p:spPr>
      </p:pic>
      <p:sp>
        <p:nvSpPr>
          <p:cNvPr id="364" name="Google Shape;364;p47"/>
          <p:cNvSpPr txBox="1">
            <a:spLocks noGrp="1"/>
          </p:cNvSpPr>
          <p:nvPr>
            <p:ph type="subTitle" idx="4294967295"/>
          </p:nvPr>
        </p:nvSpPr>
        <p:spPr>
          <a:xfrm>
            <a:off x="2034150" y="4324750"/>
            <a:ext cx="647100" cy="42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STARS</a:t>
            </a:r>
            <a:endParaRPr sz="1400"/>
          </a:p>
        </p:txBody>
      </p:sp>
      <p:pic>
        <p:nvPicPr>
          <p:cNvPr id="365" name="Google Shape;365;p47"/>
          <p:cNvPicPr preferRelativeResize="0"/>
          <p:nvPr/>
        </p:nvPicPr>
        <p:blipFill rotWithShape="1">
          <a:blip r:embed="rId4">
            <a:alphaModFix/>
          </a:blip>
          <a:srcRect t="55438"/>
          <a:stretch/>
        </p:blipFill>
        <p:spPr>
          <a:xfrm>
            <a:off x="232475" y="4205650"/>
            <a:ext cx="1734600" cy="712975"/>
          </a:xfrm>
          <a:prstGeom prst="rect">
            <a:avLst/>
          </a:prstGeom>
          <a:noFill/>
          <a:ln>
            <a:noFill/>
          </a:ln>
        </p:spPr>
      </p:pic>
      <p:pic>
        <p:nvPicPr>
          <p:cNvPr id="366" name="Google Shape;366;p47"/>
          <p:cNvPicPr preferRelativeResize="0"/>
          <p:nvPr/>
        </p:nvPicPr>
        <p:blipFill>
          <a:blip r:embed="rId5">
            <a:alphaModFix/>
          </a:blip>
          <a:stretch>
            <a:fillRect/>
          </a:stretch>
        </p:blipFill>
        <p:spPr>
          <a:xfrm>
            <a:off x="4445425" y="1009100"/>
            <a:ext cx="4623576" cy="3068100"/>
          </a:xfrm>
          <a:prstGeom prst="rect">
            <a:avLst/>
          </a:prstGeom>
          <a:noFill/>
          <a:ln>
            <a:noFill/>
          </a:ln>
        </p:spPr>
      </p:pic>
      <p:sp>
        <p:nvSpPr>
          <p:cNvPr id="367" name="Google Shape;367;p47"/>
          <p:cNvSpPr txBox="1">
            <a:spLocks noGrp="1"/>
          </p:cNvSpPr>
          <p:nvPr>
            <p:ph type="subTitle" idx="4294967295"/>
          </p:nvPr>
        </p:nvSpPr>
        <p:spPr>
          <a:xfrm>
            <a:off x="6517725" y="4349588"/>
            <a:ext cx="647100" cy="42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WIFI</a:t>
            </a:r>
            <a:endParaRPr sz="1400"/>
          </a:p>
        </p:txBody>
      </p:sp>
      <p:pic>
        <p:nvPicPr>
          <p:cNvPr id="368" name="Google Shape;368;p47"/>
          <p:cNvPicPr preferRelativeResize="0"/>
          <p:nvPr/>
        </p:nvPicPr>
        <p:blipFill rotWithShape="1">
          <a:blip r:embed="rId6">
            <a:alphaModFix/>
          </a:blip>
          <a:srcRect t="54583" b="20109"/>
          <a:stretch/>
        </p:blipFill>
        <p:spPr>
          <a:xfrm>
            <a:off x="4739626" y="4199976"/>
            <a:ext cx="1778091" cy="712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374" name="Google Shape;374;p48"/>
          <p:cNvPicPr preferRelativeResize="0"/>
          <p:nvPr/>
        </p:nvPicPr>
        <p:blipFill rotWithShape="1">
          <a:blip r:embed="rId3">
            <a:alphaModFix/>
          </a:blip>
          <a:srcRect t="54583" b="20109"/>
          <a:stretch/>
        </p:blipFill>
        <p:spPr>
          <a:xfrm>
            <a:off x="145676" y="754076"/>
            <a:ext cx="1778091" cy="712975"/>
          </a:xfrm>
          <a:prstGeom prst="rect">
            <a:avLst/>
          </a:prstGeom>
          <a:noFill/>
          <a:ln>
            <a:noFill/>
          </a:ln>
        </p:spPr>
      </p:pic>
      <p:sp>
        <p:nvSpPr>
          <p:cNvPr id="375" name="Google Shape;375;p48"/>
          <p:cNvSpPr txBox="1">
            <a:spLocks noGrp="1"/>
          </p:cNvSpPr>
          <p:nvPr>
            <p:ph type="subTitle" idx="4294967295"/>
          </p:nvPr>
        </p:nvSpPr>
        <p:spPr>
          <a:xfrm>
            <a:off x="145675" y="1467050"/>
            <a:ext cx="1916700" cy="2470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Both restaurants with and without WIFI have high ranks on Yelp. After determining the correlation coefficient, there was no linear relationship between WIFI and RANK. </a:t>
            </a:r>
            <a:endParaRPr sz="1400"/>
          </a:p>
        </p:txBody>
      </p:sp>
      <p:pic>
        <p:nvPicPr>
          <p:cNvPr id="376" name="Google Shape;376;p48"/>
          <p:cNvPicPr preferRelativeResize="0"/>
          <p:nvPr/>
        </p:nvPicPr>
        <p:blipFill rotWithShape="1">
          <a:blip r:embed="rId4">
            <a:alphaModFix/>
          </a:blip>
          <a:srcRect l="15874" r="27226" b="78428"/>
          <a:stretch/>
        </p:blipFill>
        <p:spPr>
          <a:xfrm>
            <a:off x="104075" y="3999150"/>
            <a:ext cx="2345451" cy="433350"/>
          </a:xfrm>
          <a:prstGeom prst="rect">
            <a:avLst/>
          </a:prstGeom>
          <a:noFill/>
          <a:ln>
            <a:noFill/>
          </a:ln>
        </p:spPr>
      </p:pic>
      <p:sp>
        <p:nvSpPr>
          <p:cNvPr id="377" name="Google Shape;377;p48"/>
          <p:cNvSpPr/>
          <p:nvPr/>
        </p:nvSpPr>
        <p:spPr>
          <a:xfrm>
            <a:off x="104075" y="4193350"/>
            <a:ext cx="1007100" cy="34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8" name="Google Shape;378;p48"/>
          <p:cNvPicPr preferRelativeResize="0"/>
          <p:nvPr/>
        </p:nvPicPr>
        <p:blipFill>
          <a:blip r:embed="rId5">
            <a:alphaModFix/>
          </a:blip>
          <a:stretch>
            <a:fillRect/>
          </a:stretch>
        </p:blipFill>
        <p:spPr>
          <a:xfrm>
            <a:off x="2601925" y="152400"/>
            <a:ext cx="6137546" cy="4742649"/>
          </a:xfrm>
          <a:prstGeom prst="rect">
            <a:avLst/>
          </a:prstGeom>
          <a:noFill/>
          <a:ln>
            <a:noFill/>
          </a:ln>
        </p:spPr>
      </p:pic>
      <p:sp>
        <p:nvSpPr>
          <p:cNvPr id="379" name="Google Shape;379;p48"/>
          <p:cNvSpPr txBox="1">
            <a:spLocks noGrp="1"/>
          </p:cNvSpPr>
          <p:nvPr>
            <p:ph type="title"/>
          </p:nvPr>
        </p:nvSpPr>
        <p:spPr>
          <a:xfrm>
            <a:off x="145675" y="152400"/>
            <a:ext cx="2345400" cy="534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Findings</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9"/>
          <p:cNvSpPr txBox="1">
            <a:spLocks noGrp="1"/>
          </p:cNvSpPr>
          <p:nvPr>
            <p:ph type="title"/>
          </p:nvPr>
        </p:nvSpPr>
        <p:spPr>
          <a:xfrm>
            <a:off x="246650" y="165875"/>
            <a:ext cx="7141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Findings </a:t>
            </a:r>
            <a:endParaRPr/>
          </a:p>
        </p:txBody>
      </p:sp>
      <p:sp>
        <p:nvSpPr>
          <p:cNvPr id="385" name="Google Shape;385;p4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86" name="Google Shape;386;p49"/>
          <p:cNvSpPr txBox="1">
            <a:spLocks noGrp="1"/>
          </p:cNvSpPr>
          <p:nvPr>
            <p:ph type="subTitle" idx="4294967295"/>
          </p:nvPr>
        </p:nvSpPr>
        <p:spPr>
          <a:xfrm>
            <a:off x="356150" y="1219375"/>
            <a:ext cx="2727600" cy="39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There was no apparent correlation between WIFI and RANK. </a:t>
            </a:r>
            <a:endParaRPr sz="1400"/>
          </a:p>
          <a:p>
            <a:pPr marL="0" lvl="0" indent="0" algn="l" rtl="0">
              <a:spcBef>
                <a:spcPts val="600"/>
              </a:spcBef>
              <a:spcAft>
                <a:spcPts val="0"/>
              </a:spcAft>
              <a:buNone/>
            </a:pPr>
            <a:r>
              <a:rPr lang="en" sz="1400"/>
              <a:t> </a:t>
            </a:r>
            <a:endParaRPr sz="1400"/>
          </a:p>
          <a:p>
            <a:pPr marL="0" lvl="0" indent="0" algn="l" rtl="0">
              <a:spcBef>
                <a:spcPts val="600"/>
              </a:spcBef>
              <a:spcAft>
                <a:spcPts val="0"/>
              </a:spcAft>
              <a:buNone/>
            </a:pP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None/>
            </a:pPr>
            <a:endParaRPr sz="1400"/>
          </a:p>
        </p:txBody>
      </p:sp>
      <p:pic>
        <p:nvPicPr>
          <p:cNvPr id="387" name="Google Shape;387;p49"/>
          <p:cNvPicPr preferRelativeResize="0"/>
          <p:nvPr/>
        </p:nvPicPr>
        <p:blipFill rotWithShape="1">
          <a:blip r:embed="rId3">
            <a:alphaModFix/>
          </a:blip>
          <a:srcRect l="15874" r="27226" b="78428"/>
          <a:stretch/>
        </p:blipFill>
        <p:spPr>
          <a:xfrm>
            <a:off x="265025" y="1999900"/>
            <a:ext cx="2818724" cy="520775"/>
          </a:xfrm>
          <a:prstGeom prst="rect">
            <a:avLst/>
          </a:prstGeom>
          <a:noFill/>
          <a:ln>
            <a:noFill/>
          </a:ln>
        </p:spPr>
      </p:pic>
      <p:pic>
        <p:nvPicPr>
          <p:cNvPr id="388" name="Google Shape;388;p49"/>
          <p:cNvPicPr preferRelativeResize="0"/>
          <p:nvPr/>
        </p:nvPicPr>
        <p:blipFill rotWithShape="1">
          <a:blip r:embed="rId4">
            <a:alphaModFix/>
          </a:blip>
          <a:srcRect l="3237" t="3269" r="7810" b="67825"/>
          <a:stretch/>
        </p:blipFill>
        <p:spPr>
          <a:xfrm>
            <a:off x="356151" y="4038625"/>
            <a:ext cx="2715983" cy="480000"/>
          </a:xfrm>
          <a:prstGeom prst="rect">
            <a:avLst/>
          </a:prstGeom>
          <a:noFill/>
          <a:ln>
            <a:noFill/>
          </a:ln>
        </p:spPr>
      </p:pic>
      <p:sp>
        <p:nvSpPr>
          <p:cNvPr id="389" name="Google Shape;389;p49"/>
          <p:cNvSpPr/>
          <p:nvPr/>
        </p:nvSpPr>
        <p:spPr>
          <a:xfrm>
            <a:off x="170675" y="2238900"/>
            <a:ext cx="1007100" cy="34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9"/>
          <p:cNvSpPr/>
          <p:nvPr/>
        </p:nvSpPr>
        <p:spPr>
          <a:xfrm>
            <a:off x="636025" y="4264600"/>
            <a:ext cx="1007100" cy="34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txBox="1">
            <a:spLocks noGrp="1"/>
          </p:cNvSpPr>
          <p:nvPr>
            <p:ph type="subTitle" idx="4294967295"/>
          </p:nvPr>
        </p:nvSpPr>
        <p:spPr>
          <a:xfrm>
            <a:off x="246650" y="3013775"/>
            <a:ext cx="2946600" cy="804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Weak negative linear relationship between REVIEW_COUNT and WIFI. </a:t>
            </a:r>
            <a:endParaRPr sz="1400"/>
          </a:p>
          <a:p>
            <a:pPr marL="0" lvl="0" indent="0" algn="l" rtl="0">
              <a:spcBef>
                <a:spcPts val="600"/>
              </a:spcBef>
              <a:spcAft>
                <a:spcPts val="0"/>
              </a:spcAft>
              <a:buNone/>
            </a:pPr>
            <a:r>
              <a:rPr lang="en" sz="1400"/>
              <a:t> </a:t>
            </a:r>
            <a:endParaRPr sz="1400"/>
          </a:p>
          <a:p>
            <a:pPr marL="0" lvl="0" indent="0" algn="l" rtl="0">
              <a:spcBef>
                <a:spcPts val="600"/>
              </a:spcBef>
              <a:spcAft>
                <a:spcPts val="0"/>
              </a:spcAft>
              <a:buClr>
                <a:srgbClr val="000000"/>
              </a:buClr>
              <a:buSzPts val="1100"/>
              <a:buFont typeface="Arial"/>
              <a:buNone/>
            </a:pP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None/>
            </a:pPr>
            <a:endParaRPr sz="1400"/>
          </a:p>
        </p:txBody>
      </p:sp>
      <p:sp>
        <p:nvSpPr>
          <p:cNvPr id="392" name="Google Shape;392;p49"/>
          <p:cNvSpPr txBox="1"/>
          <p:nvPr/>
        </p:nvSpPr>
        <p:spPr>
          <a:xfrm>
            <a:off x="3645550" y="4174875"/>
            <a:ext cx="5371200" cy="7665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2800" b="1">
                <a:solidFill>
                  <a:srgbClr val="A7A4BC"/>
                </a:solidFill>
                <a:latin typeface="Poppins"/>
                <a:ea typeface="Poppins"/>
                <a:cs typeface="Poppins"/>
                <a:sym typeface="Poppins"/>
              </a:rPr>
              <a:t>Review Count       WIFI Access</a:t>
            </a:r>
            <a:endParaRPr sz="2800" b="1">
              <a:solidFill>
                <a:srgbClr val="A7A4BC"/>
              </a:solidFill>
              <a:latin typeface="Poppins"/>
              <a:ea typeface="Poppins"/>
              <a:cs typeface="Poppins"/>
              <a:sym typeface="Poppins"/>
            </a:endParaRPr>
          </a:p>
        </p:txBody>
      </p:sp>
      <p:sp>
        <p:nvSpPr>
          <p:cNvPr id="393" name="Google Shape;393;p49"/>
          <p:cNvSpPr/>
          <p:nvPr/>
        </p:nvSpPr>
        <p:spPr>
          <a:xfrm>
            <a:off x="3476425" y="4543450"/>
            <a:ext cx="169200" cy="341400"/>
          </a:xfrm>
          <a:prstGeom prst="upArrow">
            <a:avLst>
              <a:gd name="adj1" fmla="val 50000"/>
              <a:gd name="adj2" fmla="val 50000"/>
            </a:avLst>
          </a:pr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9"/>
          <p:cNvSpPr/>
          <p:nvPr/>
        </p:nvSpPr>
        <p:spPr>
          <a:xfrm rot="10800000">
            <a:off x="6520400" y="4606000"/>
            <a:ext cx="139500" cy="304200"/>
          </a:xfrm>
          <a:prstGeom prst="upArrow">
            <a:avLst>
              <a:gd name="adj1" fmla="val 50000"/>
              <a:gd name="adj2" fmla="val 50000"/>
            </a:avLst>
          </a:pr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5" name="Google Shape;395;p49"/>
          <p:cNvPicPr preferRelativeResize="0"/>
          <p:nvPr/>
        </p:nvPicPr>
        <p:blipFill rotWithShape="1">
          <a:blip r:embed="rId5">
            <a:alphaModFix/>
          </a:blip>
          <a:srcRect l="3408" t="11407" r="3203" b="15417"/>
          <a:stretch/>
        </p:blipFill>
        <p:spPr>
          <a:xfrm>
            <a:off x="3476425" y="165875"/>
            <a:ext cx="5516222" cy="3339850"/>
          </a:xfrm>
          <a:prstGeom prst="rect">
            <a:avLst/>
          </a:prstGeom>
          <a:noFill/>
          <a:ln>
            <a:noFill/>
          </a:ln>
        </p:spPr>
      </p:pic>
      <p:pic>
        <p:nvPicPr>
          <p:cNvPr id="396" name="Google Shape;396;p49"/>
          <p:cNvPicPr preferRelativeResize="0"/>
          <p:nvPr/>
        </p:nvPicPr>
        <p:blipFill rotWithShape="1">
          <a:blip r:embed="rId6">
            <a:alphaModFix/>
          </a:blip>
          <a:srcRect t="19469" b="69911"/>
          <a:stretch/>
        </p:blipFill>
        <p:spPr>
          <a:xfrm>
            <a:off x="7497650" y="3567188"/>
            <a:ext cx="1418900" cy="546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0"/>
          <p:cNvSpPr txBox="1">
            <a:spLocks noGrp="1"/>
          </p:cNvSpPr>
          <p:nvPr>
            <p:ph type="title"/>
          </p:nvPr>
        </p:nvSpPr>
        <p:spPr>
          <a:xfrm>
            <a:off x="356150" y="102375"/>
            <a:ext cx="7141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Findings</a:t>
            </a:r>
            <a:endParaRPr/>
          </a:p>
        </p:txBody>
      </p:sp>
      <p:sp>
        <p:nvSpPr>
          <p:cNvPr id="402" name="Google Shape;402;p5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03" name="Google Shape;403;p50"/>
          <p:cNvSpPr txBox="1">
            <a:spLocks noGrp="1"/>
          </p:cNvSpPr>
          <p:nvPr>
            <p:ph type="subTitle" idx="4294967295"/>
          </p:nvPr>
        </p:nvSpPr>
        <p:spPr>
          <a:xfrm>
            <a:off x="259425" y="1037325"/>
            <a:ext cx="2198400" cy="1585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Almost a 24% of the 83 restaurants in Squirrel Hill restaurants are closed.</a:t>
            </a:r>
            <a:endParaRPr sz="1400"/>
          </a:p>
          <a:p>
            <a:pPr marL="0" lvl="0" indent="0" algn="l" rtl="0">
              <a:spcBef>
                <a:spcPts val="600"/>
              </a:spcBef>
              <a:spcAft>
                <a:spcPts val="0"/>
              </a:spcAft>
              <a:buNone/>
            </a:pPr>
            <a:r>
              <a:rPr lang="en" sz="1400"/>
              <a:t> </a:t>
            </a:r>
            <a:endParaRPr sz="1400"/>
          </a:p>
          <a:p>
            <a:pPr marL="0" lvl="0" indent="0" algn="l" rtl="0">
              <a:spcBef>
                <a:spcPts val="600"/>
              </a:spcBef>
              <a:spcAft>
                <a:spcPts val="0"/>
              </a:spcAft>
              <a:buNone/>
            </a:pP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None/>
            </a:pPr>
            <a:endParaRPr sz="1400"/>
          </a:p>
        </p:txBody>
      </p:sp>
      <p:pic>
        <p:nvPicPr>
          <p:cNvPr id="404" name="Google Shape;404;p50"/>
          <p:cNvPicPr preferRelativeResize="0"/>
          <p:nvPr/>
        </p:nvPicPr>
        <p:blipFill rotWithShape="1">
          <a:blip r:embed="rId3">
            <a:alphaModFix/>
          </a:blip>
          <a:srcRect l="3764" r="17321"/>
          <a:stretch/>
        </p:blipFill>
        <p:spPr>
          <a:xfrm>
            <a:off x="2666150" y="923525"/>
            <a:ext cx="6419873" cy="4140271"/>
          </a:xfrm>
          <a:prstGeom prst="rect">
            <a:avLst/>
          </a:prstGeom>
          <a:noFill/>
          <a:ln>
            <a:noFill/>
          </a:ln>
        </p:spPr>
      </p:pic>
      <p:pic>
        <p:nvPicPr>
          <p:cNvPr id="405" name="Google Shape;405;p50"/>
          <p:cNvPicPr preferRelativeResize="0"/>
          <p:nvPr/>
        </p:nvPicPr>
        <p:blipFill rotWithShape="1">
          <a:blip r:embed="rId4">
            <a:alphaModFix/>
          </a:blip>
          <a:srcRect l="5960" t="37720" r="25607" b="55088"/>
          <a:stretch/>
        </p:blipFill>
        <p:spPr>
          <a:xfrm>
            <a:off x="324325" y="1962950"/>
            <a:ext cx="2022983" cy="608800"/>
          </a:xfrm>
          <a:prstGeom prst="rect">
            <a:avLst/>
          </a:prstGeom>
          <a:noFill/>
          <a:ln>
            <a:noFill/>
          </a:ln>
        </p:spPr>
      </p:pic>
      <p:sp>
        <p:nvSpPr>
          <p:cNvPr id="406" name="Google Shape;406;p50"/>
          <p:cNvSpPr txBox="1"/>
          <p:nvPr/>
        </p:nvSpPr>
        <p:spPr>
          <a:xfrm>
            <a:off x="433250" y="3266625"/>
            <a:ext cx="3966600" cy="53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b="1">
                <a:solidFill>
                  <a:srgbClr val="A7A4BC"/>
                </a:solidFill>
                <a:latin typeface="Poppins"/>
                <a:ea typeface="Poppins"/>
                <a:cs typeface="Poppins"/>
                <a:sym typeface="Poppins"/>
              </a:rPr>
              <a:t>21 Closed</a:t>
            </a:r>
            <a:endParaRPr sz="3000" b="1">
              <a:solidFill>
                <a:srgbClr val="A7A4BC"/>
              </a:solidFill>
              <a:latin typeface="Poppins"/>
              <a:ea typeface="Poppins"/>
              <a:cs typeface="Poppins"/>
              <a:sym typeface="Poppins"/>
            </a:endParaRPr>
          </a:p>
        </p:txBody>
      </p:sp>
      <p:sp>
        <p:nvSpPr>
          <p:cNvPr id="407" name="Google Shape;407;p50"/>
          <p:cNvSpPr txBox="1"/>
          <p:nvPr/>
        </p:nvSpPr>
        <p:spPr>
          <a:xfrm>
            <a:off x="402050" y="3731100"/>
            <a:ext cx="4127700" cy="53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b="1">
                <a:solidFill>
                  <a:srgbClr val="A7A4BC"/>
                </a:solidFill>
                <a:latin typeface="Poppins"/>
                <a:ea typeface="Poppins"/>
                <a:cs typeface="Poppins"/>
                <a:sym typeface="Poppins"/>
              </a:rPr>
              <a:t>62 Open </a:t>
            </a:r>
            <a:endParaRPr sz="3000" b="1">
              <a:solidFill>
                <a:srgbClr val="A7A4BC"/>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1"/>
          <p:cNvSpPr txBox="1">
            <a:spLocks noGrp="1"/>
          </p:cNvSpPr>
          <p:nvPr>
            <p:ph type="title"/>
          </p:nvPr>
        </p:nvSpPr>
        <p:spPr>
          <a:xfrm>
            <a:off x="196825" y="79600"/>
            <a:ext cx="7141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Findings</a:t>
            </a:r>
            <a:endParaRPr/>
          </a:p>
        </p:txBody>
      </p:sp>
      <p:sp>
        <p:nvSpPr>
          <p:cNvPr id="413" name="Google Shape;413;p5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414" name="Google Shape;414;p51"/>
          <p:cNvPicPr preferRelativeResize="0"/>
          <p:nvPr/>
        </p:nvPicPr>
        <p:blipFill rotWithShape="1">
          <a:blip r:embed="rId3">
            <a:alphaModFix/>
          </a:blip>
          <a:srcRect l="4765" t="2190" r="22369"/>
          <a:stretch/>
        </p:blipFill>
        <p:spPr>
          <a:xfrm>
            <a:off x="2958600" y="871775"/>
            <a:ext cx="6127806" cy="4186150"/>
          </a:xfrm>
          <a:prstGeom prst="rect">
            <a:avLst/>
          </a:prstGeom>
          <a:noFill/>
          <a:ln>
            <a:noFill/>
          </a:ln>
        </p:spPr>
      </p:pic>
      <p:pic>
        <p:nvPicPr>
          <p:cNvPr id="415" name="Google Shape;415;p51"/>
          <p:cNvPicPr preferRelativeResize="0"/>
          <p:nvPr/>
        </p:nvPicPr>
        <p:blipFill rotWithShape="1">
          <a:blip r:embed="rId4">
            <a:alphaModFix/>
          </a:blip>
          <a:srcRect l="6593" t="21128" r="25291" b="70353"/>
          <a:stretch/>
        </p:blipFill>
        <p:spPr>
          <a:xfrm>
            <a:off x="369825" y="2492100"/>
            <a:ext cx="1837750" cy="658201"/>
          </a:xfrm>
          <a:prstGeom prst="rect">
            <a:avLst/>
          </a:prstGeom>
          <a:noFill/>
          <a:ln>
            <a:noFill/>
          </a:ln>
        </p:spPr>
      </p:pic>
      <p:sp>
        <p:nvSpPr>
          <p:cNvPr id="416" name="Google Shape;416;p51"/>
          <p:cNvSpPr txBox="1"/>
          <p:nvPr/>
        </p:nvSpPr>
        <p:spPr>
          <a:xfrm>
            <a:off x="424825" y="3255250"/>
            <a:ext cx="3966600" cy="53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b="1">
                <a:solidFill>
                  <a:srgbClr val="A7A4BC"/>
                </a:solidFill>
                <a:latin typeface="Poppins"/>
                <a:ea typeface="Poppins"/>
                <a:cs typeface="Poppins"/>
                <a:sym typeface="Poppins"/>
              </a:rPr>
              <a:t>7 Unknown</a:t>
            </a:r>
            <a:endParaRPr sz="3000" b="1">
              <a:solidFill>
                <a:srgbClr val="A7A4BC"/>
              </a:solidFill>
              <a:latin typeface="Poppins"/>
              <a:ea typeface="Poppins"/>
              <a:cs typeface="Poppins"/>
              <a:sym typeface="Poppins"/>
            </a:endParaRPr>
          </a:p>
        </p:txBody>
      </p:sp>
      <p:sp>
        <p:nvSpPr>
          <p:cNvPr id="417" name="Google Shape;417;p51"/>
          <p:cNvSpPr txBox="1"/>
          <p:nvPr/>
        </p:nvSpPr>
        <p:spPr>
          <a:xfrm>
            <a:off x="402050" y="3731100"/>
            <a:ext cx="4127700" cy="53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b="1">
                <a:solidFill>
                  <a:srgbClr val="A7A4BC"/>
                </a:solidFill>
                <a:latin typeface="Poppins"/>
                <a:ea typeface="Poppins"/>
                <a:cs typeface="Poppins"/>
                <a:sym typeface="Poppins"/>
              </a:rPr>
              <a:t>15 Free </a:t>
            </a:r>
            <a:endParaRPr sz="3000" b="1">
              <a:solidFill>
                <a:srgbClr val="A7A4BC"/>
              </a:solidFill>
              <a:latin typeface="Poppins"/>
              <a:ea typeface="Poppins"/>
              <a:cs typeface="Poppins"/>
              <a:sym typeface="Poppins"/>
            </a:endParaRPr>
          </a:p>
        </p:txBody>
      </p:sp>
      <p:sp>
        <p:nvSpPr>
          <p:cNvPr id="418" name="Google Shape;418;p51"/>
          <p:cNvSpPr txBox="1"/>
          <p:nvPr/>
        </p:nvSpPr>
        <p:spPr>
          <a:xfrm>
            <a:off x="360350" y="4213750"/>
            <a:ext cx="4211100" cy="536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b="1">
                <a:solidFill>
                  <a:srgbClr val="A7A4BC"/>
                </a:solidFill>
                <a:latin typeface="Poppins"/>
                <a:ea typeface="Poppins"/>
                <a:cs typeface="Poppins"/>
                <a:sym typeface="Poppins"/>
              </a:rPr>
              <a:t>40 No </a:t>
            </a:r>
            <a:endParaRPr sz="3000" b="1">
              <a:solidFill>
                <a:srgbClr val="A7D86D"/>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2"/>
          <p:cNvSpPr txBox="1">
            <a:spLocks noGrp="1"/>
          </p:cNvSpPr>
          <p:nvPr>
            <p:ph type="title"/>
          </p:nvPr>
        </p:nvSpPr>
        <p:spPr>
          <a:xfrm>
            <a:off x="356150" y="318575"/>
            <a:ext cx="7141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Future Questions</a:t>
            </a:r>
            <a:endParaRPr/>
          </a:p>
        </p:txBody>
      </p:sp>
      <p:sp>
        <p:nvSpPr>
          <p:cNvPr id="424" name="Google Shape;424;p5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425" name="Google Shape;425;p52"/>
          <p:cNvSpPr txBox="1">
            <a:spLocks noGrp="1"/>
          </p:cNvSpPr>
          <p:nvPr>
            <p:ph type="body" idx="1"/>
          </p:nvPr>
        </p:nvSpPr>
        <p:spPr>
          <a:xfrm>
            <a:off x="457200" y="1313750"/>
            <a:ext cx="4631100" cy="3600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400"/>
              <a:t>Does picture quality or picture amount influence ranking/ star amount? </a:t>
            </a:r>
            <a:endParaRPr sz="1400"/>
          </a:p>
          <a:p>
            <a:pPr marL="0" lvl="0" indent="0" algn="l" rtl="0">
              <a:lnSpc>
                <a:spcPct val="100000"/>
              </a:lnSpc>
              <a:spcBef>
                <a:spcPts val="0"/>
              </a:spcBef>
              <a:spcAft>
                <a:spcPts val="0"/>
              </a:spcAft>
              <a:buNone/>
            </a:pPr>
            <a:r>
              <a:rPr lang="en" sz="1400"/>
              <a:t>If an establishment has a significant amount of pictures does this help their ranking?</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 sz="1400"/>
              <a:t>Positive vs. Negative reviews, how are the weighted? Do negative reviews on a profile distract people from the positive reviews?</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 sz="1400"/>
              <a:t>Lessons Learned?</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endParaRPr/>
          </a:p>
        </p:txBody>
      </p:sp>
      <p:grpSp>
        <p:nvGrpSpPr>
          <p:cNvPr id="426" name="Google Shape;426;p52"/>
          <p:cNvGrpSpPr/>
          <p:nvPr/>
        </p:nvGrpSpPr>
        <p:grpSpPr>
          <a:xfrm>
            <a:off x="5948377" y="1477506"/>
            <a:ext cx="781963" cy="491947"/>
            <a:chOff x="3241525" y="3039450"/>
            <a:chExt cx="494600" cy="312625"/>
          </a:xfrm>
        </p:grpSpPr>
        <p:sp>
          <p:nvSpPr>
            <p:cNvPr id="427" name="Google Shape;427;p52"/>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2"/>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52"/>
          <p:cNvGrpSpPr/>
          <p:nvPr/>
        </p:nvGrpSpPr>
        <p:grpSpPr>
          <a:xfrm>
            <a:off x="6943806" y="1969442"/>
            <a:ext cx="1244608" cy="836613"/>
            <a:chOff x="5255200" y="3006475"/>
            <a:chExt cx="511700" cy="378575"/>
          </a:xfrm>
        </p:grpSpPr>
        <p:sp>
          <p:nvSpPr>
            <p:cNvPr id="430" name="Google Shape;430;p52"/>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2"/>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52"/>
          <p:cNvGrpSpPr/>
          <p:nvPr/>
        </p:nvGrpSpPr>
        <p:grpSpPr>
          <a:xfrm>
            <a:off x="5765530" y="2631868"/>
            <a:ext cx="844008" cy="657002"/>
            <a:chOff x="1928175" y="312600"/>
            <a:chExt cx="425000" cy="373700"/>
          </a:xfrm>
        </p:grpSpPr>
        <p:sp>
          <p:nvSpPr>
            <p:cNvPr id="433" name="Google Shape;433;p52"/>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2"/>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3"/>
          <p:cNvSpPr txBox="1">
            <a:spLocks noGrp="1"/>
          </p:cNvSpPr>
          <p:nvPr>
            <p:ph type="title"/>
          </p:nvPr>
        </p:nvSpPr>
        <p:spPr>
          <a:xfrm>
            <a:off x="974725" y="3893600"/>
            <a:ext cx="7141500"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Thank You</a:t>
            </a:r>
            <a:endParaRPr/>
          </a:p>
        </p:txBody>
      </p:sp>
      <p:pic>
        <p:nvPicPr>
          <p:cNvPr id="440" name="Google Shape;440;p53"/>
          <p:cNvPicPr preferRelativeResize="0"/>
          <p:nvPr/>
        </p:nvPicPr>
        <p:blipFill>
          <a:blip r:embed="rId3">
            <a:alphaModFix/>
          </a:blip>
          <a:stretch>
            <a:fillRect/>
          </a:stretch>
        </p:blipFill>
        <p:spPr>
          <a:xfrm>
            <a:off x="2407175" y="460725"/>
            <a:ext cx="4276600" cy="3207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cited for shapefile links</a:t>
            </a:r>
            <a:endParaRPr/>
          </a:p>
        </p:txBody>
      </p:sp>
      <p:sp>
        <p:nvSpPr>
          <p:cNvPr id="446" name="Google Shape;446;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000000"/>
                </a:solidFill>
              </a:rPr>
              <a:t>- city and county shapefiles </a:t>
            </a:r>
            <a:r>
              <a:rPr lang="en" sz="1200" u="sng">
                <a:solidFill>
                  <a:schemeClr val="hlink"/>
                </a:solidFill>
                <a:hlinkClick r:id="rId3"/>
              </a:rPr>
              <a:t>https://data.wprdc.org/dataset/city-of-pittsburgh-gis-data</a:t>
            </a:r>
            <a:r>
              <a:rPr lang="en" sz="1200">
                <a:solidFill>
                  <a:srgbClr val="000000"/>
                </a:solidFill>
              </a:rPr>
              <a:t> </a:t>
            </a: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 buildings </a:t>
            </a:r>
            <a:r>
              <a:rPr lang="en" sz="1200" u="sng">
                <a:solidFill>
                  <a:schemeClr val="hlink"/>
                </a:solidFill>
                <a:hlinkClick r:id="rId4"/>
              </a:rPr>
              <a:t>https://data.wprdc.org/dataset/allegheny-county-building-footprint-locations</a:t>
            </a:r>
            <a:r>
              <a:rPr lang="en" sz="1200">
                <a:solidFill>
                  <a:srgbClr val="000000"/>
                </a:solidFill>
              </a:rPr>
              <a:t> </a:t>
            </a: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 parcels </a:t>
            </a:r>
            <a:r>
              <a:rPr lang="en" sz="1200" u="sng">
                <a:solidFill>
                  <a:schemeClr val="hlink"/>
                </a:solidFill>
                <a:hlinkClick r:id="rId5"/>
              </a:rPr>
              <a:t>http://www.pasda.psu.edu/uci/DataSummary.aspx?dataset=1214</a:t>
            </a:r>
            <a:r>
              <a:rPr lang="en" sz="1200">
                <a:solidFill>
                  <a:srgbClr val="000000"/>
                </a:solidFill>
              </a:rPr>
              <a:t> , </a:t>
            </a:r>
            <a:r>
              <a:rPr lang="en" sz="1200" u="sng">
                <a:solidFill>
                  <a:schemeClr val="hlink"/>
                </a:solidFill>
                <a:hlinkClick r:id="rId6"/>
              </a:rPr>
              <a:t>http://openac-alcogis.opendata.arcgis.com/datasets/allegheny-county-parcel-boundaries</a:t>
            </a:r>
            <a:r>
              <a:rPr lang="en" sz="1200">
                <a:solidFill>
                  <a:srgbClr val="000000"/>
                </a:solidFill>
              </a:rPr>
              <a:t> </a:t>
            </a: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 find identical </a:t>
            </a:r>
            <a:r>
              <a:rPr lang="en" sz="1200" u="sng">
                <a:solidFill>
                  <a:schemeClr val="hlink"/>
                </a:solidFill>
                <a:hlinkClick r:id="rId7"/>
              </a:rPr>
              <a:t>https://gis.stackexchange.com/questions/115672/remove-duplicated-items-in-arc-attribute-table</a:t>
            </a: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 select attributes cheat sheet </a:t>
            </a:r>
            <a:r>
              <a:rPr lang="en" sz="1200" u="sng">
                <a:solidFill>
                  <a:schemeClr val="hlink"/>
                </a:solidFill>
                <a:hlinkClick r:id="rId8"/>
              </a:rPr>
              <a:t>https://www.esri.com/news/arcuser/0405/files/fieldcalc_1.pdf</a:t>
            </a:r>
            <a:r>
              <a:rPr lang="en" sz="1200">
                <a:solidFill>
                  <a:srgbClr val="000000"/>
                </a:solidFill>
              </a:rPr>
              <a:t>  </a:t>
            </a: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 understanding the symbology tabs </a:t>
            </a:r>
            <a:r>
              <a:rPr lang="en" sz="1200" u="sng">
                <a:solidFill>
                  <a:schemeClr val="hlink"/>
                </a:solidFill>
                <a:hlinkClick r:id="rId9"/>
              </a:rPr>
              <a:t>http://pro.arcgis.com/en/pro-app/help/mapping/layer-properties/symbolize-feature-layers.htm</a:t>
            </a:r>
            <a:r>
              <a:rPr lang="en" sz="1200">
                <a:solidFill>
                  <a:srgbClr val="000000"/>
                </a:solidFill>
              </a:rPr>
              <a:t> </a:t>
            </a: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 understanding summarize tools </a:t>
            </a:r>
            <a:r>
              <a:rPr lang="en" sz="1200" u="sng">
                <a:solidFill>
                  <a:schemeClr val="hlink"/>
                </a:solidFill>
                <a:hlinkClick r:id="rId10"/>
              </a:rPr>
              <a:t>https://doc.arcgis.com/en/arcgis-online/analyze/perform-analysis.htm</a:t>
            </a:r>
            <a:r>
              <a:rPr lang="en" sz="1200">
                <a:solidFill>
                  <a:srgbClr val="000000"/>
                </a:solidFill>
              </a:rPr>
              <a:t> </a:t>
            </a:r>
            <a:endParaRPr sz="12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30" name="Google Shape;130;p28"/>
          <p:cNvPicPr preferRelativeResize="0"/>
          <p:nvPr/>
        </p:nvPicPr>
        <p:blipFill rotWithShape="1">
          <a:blip r:embed="rId3">
            <a:alphaModFix/>
          </a:blip>
          <a:srcRect l="9567"/>
          <a:stretch/>
        </p:blipFill>
        <p:spPr>
          <a:xfrm>
            <a:off x="256250" y="261450"/>
            <a:ext cx="8643501" cy="4543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cited for academic articles</a:t>
            </a:r>
            <a:endParaRPr/>
          </a:p>
        </p:txBody>
      </p:sp>
      <p:sp>
        <p:nvSpPr>
          <p:cNvPr id="465" name="Google Shape;465;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000000"/>
                </a:solidFill>
              </a:rPr>
              <a:t>Tourist dining preferences based on reviews </a:t>
            </a:r>
            <a:r>
              <a:rPr lang="en" sz="1100" u="sng">
                <a:solidFill>
                  <a:schemeClr val="hlink"/>
                </a:solidFill>
                <a:hlinkClick r:id="rId3"/>
              </a:rPr>
              <a:t>https://journals.sagepub.com/doi/full/10.1177/0047287517744672?utm_source=summon&amp;utm_medium=discovery-provider&amp;</a:t>
            </a:r>
            <a:r>
              <a:rPr lang="en" sz="1100">
                <a:solidFill>
                  <a:srgbClr val="000000"/>
                </a:solidFill>
              </a:rPr>
              <a:t> </a:t>
            </a:r>
            <a:endParaRPr sz="1100">
              <a:solidFill>
                <a:srgbClr val="000000"/>
              </a:solidFill>
            </a:endParaRPr>
          </a:p>
          <a:p>
            <a:pPr marL="0" lvl="0" indent="0" algn="l" rtl="0">
              <a:lnSpc>
                <a:spcPct val="100000"/>
              </a:lnSpc>
              <a:spcBef>
                <a:spcPts val="0"/>
              </a:spcBef>
              <a:spcAft>
                <a:spcPts val="0"/>
              </a:spcAft>
              <a:buNone/>
            </a:pPr>
            <a:r>
              <a:rPr lang="en" sz="1100">
                <a:solidFill>
                  <a:srgbClr val="000000"/>
                </a:solidFill>
              </a:rPr>
              <a:t>Promotional marketing, word of mouth </a:t>
            </a:r>
            <a:r>
              <a:rPr lang="en" sz="1100" u="sng">
                <a:solidFill>
                  <a:schemeClr val="hlink"/>
                </a:solidFill>
                <a:hlinkClick r:id="rId4"/>
              </a:rPr>
              <a:t>http://go.galegroup.com/ps/i.do?p=AONE&amp;u=upitt_main&amp;id=GALE|A344209646&amp;v=2.1&amp;it=r&amp;sid=summon</a:t>
            </a:r>
            <a:r>
              <a:rPr lang="en" sz="1100">
                <a:solidFill>
                  <a:srgbClr val="000000"/>
                </a:solidFill>
              </a:rPr>
              <a:t> </a:t>
            </a:r>
            <a:endParaRPr sz="1100">
              <a:solidFill>
                <a:srgbClr val="000000"/>
              </a:solidFill>
            </a:endParaRPr>
          </a:p>
          <a:p>
            <a:pPr marL="0" lvl="0" indent="0" algn="l" rtl="0">
              <a:lnSpc>
                <a:spcPct val="100000"/>
              </a:lnSpc>
              <a:spcBef>
                <a:spcPts val="0"/>
              </a:spcBef>
              <a:spcAft>
                <a:spcPts val="0"/>
              </a:spcAft>
              <a:buNone/>
            </a:pPr>
            <a:r>
              <a:rPr lang="en" sz="1100">
                <a:solidFill>
                  <a:srgbClr val="000000"/>
                </a:solidFill>
              </a:rPr>
              <a:t>Reviews and gentrification </a:t>
            </a:r>
            <a:r>
              <a:rPr lang="en" sz="1100" u="sng">
                <a:solidFill>
                  <a:schemeClr val="hlink"/>
                </a:solidFill>
                <a:hlinkClick r:id="rId5"/>
              </a:rPr>
              <a:t>https://journals.sagepub.com/doi/full/10.1177/1469540515611203?utm_source=summon&amp;utm_medium=discovery-provider</a:t>
            </a:r>
            <a:r>
              <a:rPr lang="en" sz="1100">
                <a:solidFill>
                  <a:srgbClr val="000000"/>
                </a:solidFill>
              </a:rPr>
              <a:t> </a:t>
            </a:r>
            <a:endParaRPr sz="1100">
              <a:solidFill>
                <a:srgbClr val="000000"/>
              </a:solidFill>
            </a:endParaRPr>
          </a:p>
          <a:p>
            <a:pPr marL="0" lvl="0" indent="0" algn="l" rtl="0">
              <a:lnSpc>
                <a:spcPct val="100000"/>
              </a:lnSpc>
              <a:spcBef>
                <a:spcPts val="0"/>
              </a:spcBef>
              <a:spcAft>
                <a:spcPts val="0"/>
              </a:spcAft>
              <a:buNone/>
            </a:pPr>
            <a:r>
              <a:rPr lang="en" sz="1100">
                <a:solidFill>
                  <a:srgbClr val="000000"/>
                </a:solidFill>
              </a:rPr>
              <a:t>Yelp wifi </a:t>
            </a:r>
            <a:r>
              <a:rPr lang="en" sz="1100" u="sng">
                <a:solidFill>
                  <a:schemeClr val="hlink"/>
                </a:solidFill>
                <a:hlinkClick r:id="rId6"/>
              </a:rPr>
              <a:t>https://www.yelpwifi.com/</a:t>
            </a:r>
            <a:r>
              <a:rPr lang="en" sz="1100">
                <a:solidFill>
                  <a:srgbClr val="000000"/>
                </a:solidFill>
              </a:rPr>
              <a:t> </a:t>
            </a:r>
            <a:endParaRPr sz="1100">
              <a:solidFill>
                <a:srgbClr val="000000"/>
              </a:solidFill>
            </a:endParaRPr>
          </a:p>
          <a:p>
            <a:pPr marL="0" lvl="0" indent="0" algn="l" rtl="0">
              <a:lnSpc>
                <a:spcPct val="100000"/>
              </a:lnSpc>
              <a:spcBef>
                <a:spcPts val="0"/>
              </a:spcBef>
              <a:spcAft>
                <a:spcPts val="0"/>
              </a:spcAft>
              <a:buNone/>
            </a:pPr>
            <a:r>
              <a:rPr lang="en" sz="1100">
                <a:solidFill>
                  <a:srgbClr val="000000"/>
                </a:solidFill>
              </a:rPr>
              <a:t>Yelp content guidelines </a:t>
            </a:r>
            <a:r>
              <a:rPr lang="en" sz="1100" u="sng">
                <a:solidFill>
                  <a:schemeClr val="hlink"/>
                </a:solidFill>
                <a:hlinkClick r:id="rId7"/>
              </a:rPr>
              <a:t>https://www.yelp.com/guidelines</a:t>
            </a:r>
            <a:r>
              <a:rPr lang="en" sz="1100">
                <a:solidFill>
                  <a:srgbClr val="000000"/>
                </a:solidFill>
              </a:rPr>
              <a:t> </a:t>
            </a:r>
            <a:endParaRPr sz="1100">
              <a:solidFill>
                <a:srgbClr val="000000"/>
              </a:solidFill>
            </a:endParaRPr>
          </a:p>
          <a:p>
            <a:pPr marL="0" lvl="0" indent="0" algn="l" rtl="0">
              <a:lnSpc>
                <a:spcPct val="100000"/>
              </a:lnSpc>
              <a:spcBef>
                <a:spcPts val="0"/>
              </a:spcBef>
              <a:spcAft>
                <a:spcPts val="0"/>
              </a:spcAft>
              <a:buNone/>
            </a:pPr>
            <a:r>
              <a:rPr lang="en" sz="1100">
                <a:solidFill>
                  <a:srgbClr val="000000"/>
                </a:solidFill>
              </a:rPr>
              <a:t>Yelp ranking factors </a:t>
            </a:r>
            <a:r>
              <a:rPr lang="en" sz="1100" u="sng">
                <a:solidFill>
                  <a:schemeClr val="hlink"/>
                </a:solidFill>
                <a:hlinkClick r:id="rId8"/>
              </a:rPr>
              <a:t>http://www.localvisibilitysystem.com/2012/08/23/yelp-ranking-factors/</a:t>
            </a:r>
            <a:r>
              <a:rPr lang="en" sz="1100">
                <a:solidFill>
                  <a:srgbClr val="000000"/>
                </a:solidFill>
              </a:rPr>
              <a:t> </a:t>
            </a:r>
            <a:endParaRPr sz="1100">
              <a:solidFill>
                <a:srgbClr val="000000"/>
              </a:solidFill>
            </a:endParaRPr>
          </a:p>
          <a:p>
            <a:pPr marL="0" lvl="0" indent="0" algn="l" rtl="0">
              <a:lnSpc>
                <a:spcPct val="100000"/>
              </a:lnSpc>
              <a:spcBef>
                <a:spcPts val="0"/>
              </a:spcBef>
              <a:spcAft>
                <a:spcPts val="0"/>
              </a:spcAft>
              <a:buNone/>
            </a:pPr>
            <a:r>
              <a:rPr lang="en" sz="1100">
                <a:solidFill>
                  <a:srgbClr val="000000"/>
                </a:solidFill>
              </a:rPr>
              <a:t>Yelp contest page  </a:t>
            </a:r>
            <a:r>
              <a:rPr lang="en" sz="1100" u="sng">
                <a:solidFill>
                  <a:schemeClr val="hlink"/>
                </a:solidFill>
                <a:hlinkClick r:id="rId9"/>
              </a:rPr>
              <a:t>https://www.yelp.com/dataset/documentation/main</a:t>
            </a:r>
            <a:r>
              <a:rPr lang="en" sz="1100">
                <a:solidFill>
                  <a:srgbClr val="000000"/>
                </a:solidFill>
              </a:rPr>
              <a:t> </a:t>
            </a:r>
            <a:endParaRPr sz="1100">
              <a:solidFill>
                <a:srgbClr val="000000"/>
              </a:solidFill>
            </a:endParaRPr>
          </a:p>
          <a:p>
            <a:pPr marL="0" lvl="0" indent="0" algn="l" rtl="0">
              <a:lnSpc>
                <a:spcPct val="100000"/>
              </a:lnSpc>
              <a:spcBef>
                <a:spcPts val="0"/>
              </a:spcBef>
              <a:spcAft>
                <a:spcPts val="0"/>
              </a:spcAft>
              <a:buNone/>
            </a:pPr>
            <a:r>
              <a:rPr lang="en" sz="1100">
                <a:solidFill>
                  <a:srgbClr val="000000"/>
                </a:solidFill>
              </a:rPr>
              <a:t>Filtering with stringr </a:t>
            </a:r>
            <a:r>
              <a:rPr lang="en" sz="1100" u="sng">
                <a:solidFill>
                  <a:schemeClr val="hlink"/>
                </a:solidFill>
                <a:hlinkClick r:id="rId10"/>
              </a:rPr>
              <a:t>https://blog.exploratory.io/filter-with-text-data-952df792c2ba</a:t>
            </a:r>
            <a:endParaRPr sz="1100">
              <a:solidFill>
                <a:srgbClr val="000000"/>
              </a:solidFill>
            </a:endParaRPr>
          </a:p>
          <a:p>
            <a:pPr marL="0" lvl="0" indent="0" algn="l" rtl="0">
              <a:lnSpc>
                <a:spcPct val="100000"/>
              </a:lnSpc>
              <a:spcBef>
                <a:spcPts val="0"/>
              </a:spcBef>
              <a:spcAft>
                <a:spcPts val="0"/>
              </a:spcAft>
              <a:buNone/>
            </a:pPr>
            <a:r>
              <a:rPr lang="en" sz="1100">
                <a:solidFill>
                  <a:srgbClr val="000000"/>
                </a:solidFill>
              </a:rPr>
              <a:t>Correlations </a:t>
            </a:r>
            <a:r>
              <a:rPr lang="en" sz="1100" u="sng">
                <a:solidFill>
                  <a:schemeClr val="hlink"/>
                </a:solidFill>
                <a:hlinkClick r:id="rId11"/>
              </a:rPr>
              <a:t>https://www.dummies.com/education/math/statistics/how-to-interpret-a-correlation-coefficient-r/</a:t>
            </a:r>
            <a:r>
              <a:rPr lang="en" sz="1100">
                <a:solidFill>
                  <a:srgbClr val="000000"/>
                </a:solidFill>
              </a:rPr>
              <a:t>  </a:t>
            </a:r>
            <a:endParaRPr sz="1100">
              <a:solidFill>
                <a:srgbClr val="000000"/>
              </a:solidFill>
            </a:endParaRPr>
          </a:p>
          <a:p>
            <a:pPr marL="0" lvl="0" indent="0" algn="l" rtl="0">
              <a:lnSpc>
                <a:spcPct val="100000"/>
              </a:lnSpc>
              <a:spcBef>
                <a:spcPts val="0"/>
              </a:spcBef>
              <a:spcAft>
                <a:spcPts val="0"/>
              </a:spcAft>
              <a:buNone/>
            </a:pPr>
            <a:r>
              <a:rPr lang="en" sz="1100">
                <a:solidFill>
                  <a:srgbClr val="000000"/>
                </a:solidFill>
              </a:rPr>
              <a:t> </a:t>
            </a:r>
            <a:endParaRPr sz="1100">
              <a:solidFill>
                <a:srgbClr val="000000"/>
              </a:solidFill>
            </a:endParaRPr>
          </a:p>
          <a:p>
            <a:pPr marL="0" lvl="0" indent="0" algn="l" rtl="0">
              <a:lnSpc>
                <a:spcPct val="100000"/>
              </a:lnSpc>
              <a:spcBef>
                <a:spcPts val="0"/>
              </a:spcBef>
              <a:spcAft>
                <a:spcPts val="0"/>
              </a:spcAft>
              <a:buNone/>
            </a:pPr>
            <a:endParaRPr sz="11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txBox="1">
            <a:spLocks noGrp="1"/>
          </p:cNvSpPr>
          <p:nvPr>
            <p:ph type="ctrTitle" idx="4294967295"/>
          </p:nvPr>
        </p:nvSpPr>
        <p:spPr>
          <a:xfrm>
            <a:off x="311550" y="295675"/>
            <a:ext cx="5427600" cy="733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Yelp?</a:t>
            </a:r>
            <a:endParaRPr/>
          </a:p>
        </p:txBody>
      </p:sp>
      <p:sp>
        <p:nvSpPr>
          <p:cNvPr id="136" name="Google Shape;136;p29"/>
          <p:cNvSpPr txBox="1">
            <a:spLocks noGrp="1"/>
          </p:cNvSpPr>
          <p:nvPr>
            <p:ph type="subTitle" idx="4294967295"/>
          </p:nvPr>
        </p:nvSpPr>
        <p:spPr>
          <a:xfrm>
            <a:off x="363350" y="1028856"/>
            <a:ext cx="4976700" cy="90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Yelp is a local-search service powered by a crowd-sourced review forum. </a:t>
            </a:r>
            <a:endParaRPr/>
          </a:p>
          <a:p>
            <a:pPr marL="0" lvl="0" indent="0" algn="l" rtl="0">
              <a:spcBef>
                <a:spcPts val="600"/>
              </a:spcBef>
              <a:spcAft>
                <a:spcPts val="0"/>
              </a:spcAft>
              <a:buNone/>
            </a:pPr>
            <a:endParaRPr/>
          </a:p>
        </p:txBody>
      </p:sp>
      <p:sp>
        <p:nvSpPr>
          <p:cNvPr id="137" name="Google Shape;137;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38" name="Google Shape;138;p29"/>
          <p:cNvGrpSpPr/>
          <p:nvPr/>
        </p:nvGrpSpPr>
        <p:grpSpPr>
          <a:xfrm>
            <a:off x="6315321" y="78632"/>
            <a:ext cx="2517593" cy="4891421"/>
            <a:chOff x="2547150" y="238125"/>
            <a:chExt cx="2525675" cy="5238750"/>
          </a:xfrm>
        </p:grpSpPr>
        <p:sp>
          <p:nvSpPr>
            <p:cNvPr id="139" name="Google Shape;139;p29"/>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9"/>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9"/>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9"/>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 name="Google Shape;143;p29"/>
          <p:cNvPicPr preferRelativeResize="0"/>
          <p:nvPr/>
        </p:nvPicPr>
        <p:blipFill>
          <a:blip r:embed="rId3">
            <a:alphaModFix/>
          </a:blip>
          <a:stretch>
            <a:fillRect/>
          </a:stretch>
        </p:blipFill>
        <p:spPr>
          <a:xfrm>
            <a:off x="6366700" y="519075"/>
            <a:ext cx="2410275" cy="4111451"/>
          </a:xfrm>
          <a:prstGeom prst="rect">
            <a:avLst/>
          </a:prstGeom>
          <a:noFill/>
          <a:ln>
            <a:noFill/>
          </a:ln>
        </p:spPr>
      </p:pic>
      <p:sp>
        <p:nvSpPr>
          <p:cNvPr id="144" name="Google Shape;144;p29"/>
          <p:cNvSpPr txBox="1"/>
          <p:nvPr/>
        </p:nvSpPr>
        <p:spPr>
          <a:xfrm>
            <a:off x="268100" y="2053975"/>
            <a:ext cx="2359800" cy="1307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None/>
            </a:pPr>
            <a:r>
              <a:rPr lang="en" sz="1600" b="1">
                <a:solidFill>
                  <a:srgbClr val="65617D"/>
                </a:solidFill>
                <a:latin typeface="Muli Light"/>
                <a:ea typeface="Muli Light"/>
                <a:cs typeface="Muli Light"/>
                <a:sym typeface="Muli Light"/>
              </a:rPr>
              <a:t>Stats</a:t>
            </a:r>
            <a:endParaRPr sz="1600" b="1">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Yelp was started in 2004, and now has 26 million monthly active users. Yelp is present in over 200 cities and 32 countries. </a:t>
            </a:r>
            <a:endParaRPr sz="1200">
              <a:solidFill>
                <a:srgbClr val="65617D"/>
              </a:solidFill>
              <a:latin typeface="Muli Light"/>
              <a:ea typeface="Muli Light"/>
              <a:cs typeface="Muli Light"/>
              <a:sym typeface="Muli Light"/>
            </a:endParaRPr>
          </a:p>
        </p:txBody>
      </p:sp>
      <p:sp>
        <p:nvSpPr>
          <p:cNvPr id="145" name="Google Shape;145;p29"/>
          <p:cNvSpPr txBox="1"/>
          <p:nvPr/>
        </p:nvSpPr>
        <p:spPr>
          <a:xfrm>
            <a:off x="268101" y="3530275"/>
            <a:ext cx="2359800" cy="1307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None/>
            </a:pPr>
            <a:r>
              <a:rPr lang="en" sz="1600" b="1">
                <a:solidFill>
                  <a:srgbClr val="65617D"/>
                </a:solidFill>
                <a:latin typeface="Muli Light"/>
                <a:ea typeface="Muli Light"/>
                <a:cs typeface="Muli Light"/>
                <a:sym typeface="Muli Light"/>
              </a:rPr>
              <a:t>Uses</a:t>
            </a:r>
            <a:endParaRPr sz="1600" b="1">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Yelp users can find great local businesses like restaurants, dentists, hair stylists, and mechanics.</a:t>
            </a:r>
            <a:endParaRPr sz="1200">
              <a:solidFill>
                <a:srgbClr val="65617D"/>
              </a:solidFill>
              <a:latin typeface="Muli Light"/>
              <a:ea typeface="Muli Light"/>
              <a:cs typeface="Muli Light"/>
              <a:sym typeface="Muli Light"/>
            </a:endParaRPr>
          </a:p>
        </p:txBody>
      </p:sp>
      <p:sp>
        <p:nvSpPr>
          <p:cNvPr id="146" name="Google Shape;146;p29"/>
          <p:cNvSpPr txBox="1"/>
          <p:nvPr/>
        </p:nvSpPr>
        <p:spPr>
          <a:xfrm>
            <a:off x="3441375" y="2017200"/>
            <a:ext cx="2359800" cy="2991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None/>
            </a:pPr>
            <a:r>
              <a:rPr lang="en" sz="1600" b="1">
                <a:solidFill>
                  <a:srgbClr val="65617D"/>
                </a:solidFill>
                <a:latin typeface="Muli Light"/>
                <a:ea typeface="Muli Light"/>
                <a:cs typeface="Muli Light"/>
                <a:sym typeface="Muli Light"/>
              </a:rPr>
              <a:t>Yelp Business Profile</a:t>
            </a:r>
            <a:endParaRPr sz="1600" b="1">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Business Name</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Categories (attributes)</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Review Count</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Stars</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Location/ Map</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Photos</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Hours of Operation</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Price Range</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&amp; More</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Clr>
                <a:schemeClr val="dk1"/>
              </a:buClr>
              <a:buSzPts val="1100"/>
              <a:buFont typeface="Arial"/>
              <a:buNone/>
            </a:pP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endParaRPr sz="1200">
              <a:solidFill>
                <a:srgbClr val="65617D"/>
              </a:solidFill>
              <a:latin typeface="Muli Light"/>
              <a:ea typeface="Muli Light"/>
              <a:cs typeface="Muli Light"/>
              <a:sym typeface="Muli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0"/>
          <p:cNvSpPr txBox="1">
            <a:spLocks noGrp="1"/>
          </p:cNvSpPr>
          <p:nvPr>
            <p:ph type="ctrTitle" idx="4294967295"/>
          </p:nvPr>
        </p:nvSpPr>
        <p:spPr>
          <a:xfrm>
            <a:off x="390200" y="295675"/>
            <a:ext cx="7364400" cy="733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 Collection: Yelp </a:t>
            </a:r>
            <a:endParaRPr/>
          </a:p>
        </p:txBody>
      </p:sp>
      <p:sp>
        <p:nvSpPr>
          <p:cNvPr id="152" name="Google Shape;152;p30"/>
          <p:cNvSpPr txBox="1">
            <a:spLocks noGrp="1"/>
          </p:cNvSpPr>
          <p:nvPr>
            <p:ph type="subTitle" idx="4294967295"/>
          </p:nvPr>
        </p:nvSpPr>
        <p:spPr>
          <a:xfrm>
            <a:off x="6264175" y="2155113"/>
            <a:ext cx="2707800" cy="1468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Yelp hosts an open data research contest each year. They provide JSON files for 12 major cities, Pittsburgh was one of the cities with Yelp Data. </a:t>
            </a:r>
            <a:endParaRPr sz="1400"/>
          </a:p>
          <a:p>
            <a:pPr marL="0" lvl="0" indent="0" algn="l" rtl="0">
              <a:spcBef>
                <a:spcPts val="600"/>
              </a:spcBef>
              <a:spcAft>
                <a:spcPts val="0"/>
              </a:spcAft>
              <a:buNone/>
            </a:pPr>
            <a:endParaRPr sz="1400"/>
          </a:p>
        </p:txBody>
      </p:sp>
      <p:sp>
        <p:nvSpPr>
          <p:cNvPr id="153" name="Google Shape;153;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54" name="Google Shape;154;p30"/>
          <p:cNvPicPr preferRelativeResize="0"/>
          <p:nvPr/>
        </p:nvPicPr>
        <p:blipFill rotWithShape="1">
          <a:blip r:embed="rId3">
            <a:alphaModFix/>
          </a:blip>
          <a:srcRect l="5650" t="10166" r="21062" b="7973"/>
          <a:stretch/>
        </p:blipFill>
        <p:spPr>
          <a:xfrm>
            <a:off x="246650" y="1251525"/>
            <a:ext cx="5848200" cy="3674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1"/>
          <p:cNvSpPr txBox="1">
            <a:spLocks noGrp="1"/>
          </p:cNvSpPr>
          <p:nvPr>
            <p:ph type="ctrTitle" idx="4294967295"/>
          </p:nvPr>
        </p:nvSpPr>
        <p:spPr>
          <a:xfrm>
            <a:off x="390200" y="295675"/>
            <a:ext cx="7364400" cy="733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 Collection: Yelp </a:t>
            </a:r>
            <a:endParaRPr/>
          </a:p>
        </p:txBody>
      </p:sp>
      <p:sp>
        <p:nvSpPr>
          <p:cNvPr id="160" name="Google Shape;160;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61" name="Google Shape;161;p31"/>
          <p:cNvSpPr txBox="1">
            <a:spLocks noGrp="1"/>
          </p:cNvSpPr>
          <p:nvPr>
            <p:ph type="subTitle" idx="4294967295"/>
          </p:nvPr>
        </p:nvSpPr>
        <p:spPr>
          <a:xfrm>
            <a:off x="155000" y="1157050"/>
            <a:ext cx="1855500" cy="3592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2400" b="1"/>
              <a:t>Data Files</a:t>
            </a:r>
            <a:r>
              <a:rPr lang="en" sz="2400"/>
              <a:t>:</a:t>
            </a:r>
            <a:endParaRPr sz="2400"/>
          </a:p>
          <a:p>
            <a:pPr marL="0" lvl="0" indent="0" algn="ctr" rtl="0">
              <a:spcBef>
                <a:spcPts val="600"/>
              </a:spcBef>
              <a:spcAft>
                <a:spcPts val="0"/>
              </a:spcAft>
              <a:buNone/>
            </a:pPr>
            <a:r>
              <a:rPr lang="en" sz="1800"/>
              <a:t>Reviews</a:t>
            </a:r>
            <a:endParaRPr sz="1800"/>
          </a:p>
          <a:p>
            <a:pPr marL="0" lvl="0" indent="0" algn="ctr" rtl="0">
              <a:spcBef>
                <a:spcPts val="600"/>
              </a:spcBef>
              <a:spcAft>
                <a:spcPts val="0"/>
              </a:spcAft>
              <a:buNone/>
            </a:pPr>
            <a:r>
              <a:rPr lang="en" sz="1800"/>
              <a:t>Users</a:t>
            </a:r>
            <a:endParaRPr sz="1800"/>
          </a:p>
          <a:p>
            <a:pPr marL="0" lvl="0" indent="0" algn="ctr" rtl="0">
              <a:spcBef>
                <a:spcPts val="600"/>
              </a:spcBef>
              <a:spcAft>
                <a:spcPts val="0"/>
              </a:spcAft>
              <a:buNone/>
            </a:pPr>
            <a:r>
              <a:rPr lang="en" sz="1800"/>
              <a:t>Businesses</a:t>
            </a:r>
            <a:endParaRPr sz="1800"/>
          </a:p>
          <a:p>
            <a:pPr marL="0" lvl="0" indent="0" algn="ctr" rtl="0">
              <a:spcBef>
                <a:spcPts val="600"/>
              </a:spcBef>
              <a:spcAft>
                <a:spcPts val="0"/>
              </a:spcAft>
              <a:buNone/>
            </a:pPr>
            <a:r>
              <a:rPr lang="en" sz="1800"/>
              <a:t>Photos</a:t>
            </a:r>
            <a:endParaRPr sz="1800"/>
          </a:p>
          <a:p>
            <a:pPr marL="0" lvl="0" indent="0" algn="ctr" rtl="0">
              <a:spcBef>
                <a:spcPts val="600"/>
              </a:spcBef>
              <a:spcAft>
                <a:spcPts val="0"/>
              </a:spcAft>
              <a:buNone/>
            </a:pPr>
            <a:r>
              <a:rPr lang="en" sz="1800"/>
              <a:t>Checkin</a:t>
            </a:r>
            <a:endParaRPr sz="1800"/>
          </a:p>
          <a:p>
            <a:pPr marL="0" lvl="0" indent="0" algn="ctr" rtl="0">
              <a:spcBef>
                <a:spcPts val="600"/>
              </a:spcBef>
              <a:spcAft>
                <a:spcPts val="0"/>
              </a:spcAft>
              <a:buNone/>
            </a:pPr>
            <a:r>
              <a:rPr lang="en" sz="1800"/>
              <a:t>Tip</a:t>
            </a:r>
            <a:endParaRPr sz="1800"/>
          </a:p>
          <a:p>
            <a:pPr marL="0" lvl="0" indent="0" algn="ctr" rtl="0">
              <a:spcBef>
                <a:spcPts val="600"/>
              </a:spcBef>
              <a:spcAft>
                <a:spcPts val="0"/>
              </a:spcAft>
              <a:buNone/>
            </a:pPr>
            <a:r>
              <a:rPr lang="en" sz="1800"/>
              <a:t>Photo</a:t>
            </a:r>
            <a:endParaRPr sz="1800"/>
          </a:p>
        </p:txBody>
      </p:sp>
      <p:pic>
        <p:nvPicPr>
          <p:cNvPr id="162" name="Google Shape;162;p31"/>
          <p:cNvPicPr preferRelativeResize="0"/>
          <p:nvPr/>
        </p:nvPicPr>
        <p:blipFill>
          <a:blip r:embed="rId3">
            <a:alphaModFix/>
          </a:blip>
          <a:stretch>
            <a:fillRect/>
          </a:stretch>
        </p:blipFill>
        <p:spPr>
          <a:xfrm>
            <a:off x="2195250" y="1274500"/>
            <a:ext cx="6694400" cy="2885200"/>
          </a:xfrm>
          <a:prstGeom prst="rect">
            <a:avLst/>
          </a:prstGeom>
          <a:noFill/>
          <a:ln>
            <a:noFill/>
          </a:ln>
        </p:spPr>
      </p:pic>
      <p:sp>
        <p:nvSpPr>
          <p:cNvPr id="163" name="Google Shape;163;p31"/>
          <p:cNvSpPr/>
          <p:nvPr/>
        </p:nvSpPr>
        <p:spPr>
          <a:xfrm>
            <a:off x="107878" y="2467202"/>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ctrTitle" idx="4294967295"/>
          </p:nvPr>
        </p:nvSpPr>
        <p:spPr>
          <a:xfrm>
            <a:off x="352075" y="240625"/>
            <a:ext cx="8677200" cy="733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 Collection: Shapefiles</a:t>
            </a:r>
            <a:endParaRPr/>
          </a:p>
        </p:txBody>
      </p:sp>
      <p:sp>
        <p:nvSpPr>
          <p:cNvPr id="169" name="Google Shape;169;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70" name="Google Shape;170;p32"/>
          <p:cNvSpPr txBox="1"/>
          <p:nvPr/>
        </p:nvSpPr>
        <p:spPr>
          <a:xfrm>
            <a:off x="209550" y="3501900"/>
            <a:ext cx="4305300" cy="1553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None/>
            </a:pPr>
            <a:r>
              <a:rPr lang="en" sz="1600" b="1">
                <a:solidFill>
                  <a:srgbClr val="65617D"/>
                </a:solidFill>
                <a:latin typeface="Muli Light"/>
                <a:ea typeface="Muli Light"/>
                <a:cs typeface="Muli Light"/>
                <a:sym typeface="Muli Light"/>
              </a:rPr>
              <a:t>Sources</a:t>
            </a:r>
            <a:endParaRPr sz="1600" b="1">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Allegheny County, City of Pittsburgh</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American Community Survey, United States Census Bureau</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Western Pennsylvania Regional Data Center</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r>
              <a:rPr lang="en" sz="1200">
                <a:solidFill>
                  <a:srgbClr val="65617D"/>
                </a:solidFill>
                <a:latin typeface="Muli Light"/>
                <a:ea typeface="Muli Light"/>
                <a:cs typeface="Muli Light"/>
                <a:sym typeface="Muli Light"/>
              </a:rPr>
              <a:t>Yelp, Pennsylvania Spatial Data Access                                                 </a:t>
            </a: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endParaRPr sz="1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endParaRPr sz="1200">
              <a:solidFill>
                <a:srgbClr val="65617D"/>
              </a:solidFill>
              <a:latin typeface="Muli Light"/>
              <a:ea typeface="Muli Light"/>
              <a:cs typeface="Muli Light"/>
              <a:sym typeface="Muli Light"/>
            </a:endParaRPr>
          </a:p>
        </p:txBody>
      </p:sp>
      <p:sp>
        <p:nvSpPr>
          <p:cNvPr id="171" name="Google Shape;171;p32"/>
          <p:cNvSpPr txBox="1">
            <a:spLocks noGrp="1"/>
          </p:cNvSpPr>
          <p:nvPr>
            <p:ph type="subTitle" idx="4294967295"/>
          </p:nvPr>
        </p:nvSpPr>
        <p:spPr>
          <a:xfrm>
            <a:off x="6197250" y="3257550"/>
            <a:ext cx="2622900" cy="1797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600" b="1"/>
              <a:t>Data Types</a:t>
            </a:r>
            <a:endParaRPr sz="1600" b="1"/>
          </a:p>
          <a:p>
            <a:pPr marL="0" lvl="0" indent="0" algn="l" rtl="0">
              <a:spcBef>
                <a:spcPts val="600"/>
              </a:spcBef>
              <a:spcAft>
                <a:spcPts val="0"/>
              </a:spcAft>
              <a:buNone/>
            </a:pPr>
            <a:r>
              <a:rPr lang="en" sz="1200"/>
              <a:t>Pittsburgh Neighborhood (city)</a:t>
            </a:r>
            <a:endParaRPr sz="1200"/>
          </a:p>
          <a:p>
            <a:pPr marL="0" lvl="0" indent="0" algn="l" rtl="0">
              <a:spcBef>
                <a:spcPts val="600"/>
              </a:spcBef>
              <a:spcAft>
                <a:spcPts val="0"/>
              </a:spcAft>
              <a:buNone/>
            </a:pPr>
            <a:r>
              <a:rPr lang="en" sz="1200"/>
              <a:t>Allegheny County Neighborhoods (region)</a:t>
            </a:r>
            <a:endParaRPr sz="1200"/>
          </a:p>
          <a:p>
            <a:pPr marL="0" lvl="0" indent="0" algn="l" rtl="0">
              <a:spcBef>
                <a:spcPts val="600"/>
              </a:spcBef>
              <a:spcAft>
                <a:spcPts val="0"/>
              </a:spcAft>
              <a:buNone/>
            </a:pPr>
            <a:r>
              <a:rPr lang="en" sz="1200"/>
              <a:t>Streets</a:t>
            </a:r>
            <a:endParaRPr sz="1200"/>
          </a:p>
          <a:p>
            <a:pPr marL="0" lvl="0" indent="0" algn="l" rtl="0">
              <a:spcBef>
                <a:spcPts val="600"/>
              </a:spcBef>
              <a:spcAft>
                <a:spcPts val="0"/>
              </a:spcAft>
              <a:buNone/>
            </a:pPr>
            <a:r>
              <a:rPr lang="en" sz="1200"/>
              <a:t>Parcels/ Building Footprints</a:t>
            </a:r>
            <a:endParaRPr sz="1200"/>
          </a:p>
          <a:p>
            <a:pPr marL="0" lvl="0" indent="0" algn="l" rtl="0">
              <a:spcBef>
                <a:spcPts val="600"/>
              </a:spcBef>
              <a:spcAft>
                <a:spcPts val="0"/>
              </a:spcAft>
              <a:buNone/>
            </a:pPr>
            <a:endParaRPr sz="1200"/>
          </a:p>
          <a:p>
            <a:pPr marL="0" lvl="0" indent="0" algn="l" rtl="0">
              <a:spcBef>
                <a:spcPts val="600"/>
              </a:spcBef>
              <a:spcAft>
                <a:spcPts val="0"/>
              </a:spcAft>
              <a:buNone/>
            </a:pPr>
            <a:endParaRPr sz="1200"/>
          </a:p>
          <a:p>
            <a:pPr marL="0" lvl="0" indent="0" algn="l" rtl="0">
              <a:spcBef>
                <a:spcPts val="600"/>
              </a:spcBef>
              <a:spcAft>
                <a:spcPts val="0"/>
              </a:spcAft>
              <a:buClr>
                <a:schemeClr val="dk1"/>
              </a:buClr>
              <a:buSzPts val="1100"/>
              <a:buFont typeface="Arial"/>
              <a:buNone/>
            </a:pPr>
            <a:endParaRPr sz="1600" b="1"/>
          </a:p>
        </p:txBody>
      </p:sp>
      <p:pic>
        <p:nvPicPr>
          <p:cNvPr id="172" name="Google Shape;172;p32"/>
          <p:cNvPicPr preferRelativeResize="0"/>
          <p:nvPr/>
        </p:nvPicPr>
        <p:blipFill>
          <a:blip r:embed="rId3">
            <a:alphaModFix/>
          </a:blip>
          <a:stretch>
            <a:fillRect/>
          </a:stretch>
        </p:blipFill>
        <p:spPr>
          <a:xfrm>
            <a:off x="261525" y="1068263"/>
            <a:ext cx="1176750" cy="1176750"/>
          </a:xfrm>
          <a:prstGeom prst="rect">
            <a:avLst/>
          </a:prstGeom>
          <a:noFill/>
          <a:ln>
            <a:noFill/>
          </a:ln>
        </p:spPr>
      </p:pic>
      <p:pic>
        <p:nvPicPr>
          <p:cNvPr id="173" name="Google Shape;173;p32"/>
          <p:cNvPicPr preferRelativeResize="0"/>
          <p:nvPr/>
        </p:nvPicPr>
        <p:blipFill>
          <a:blip r:embed="rId4">
            <a:alphaModFix/>
          </a:blip>
          <a:stretch>
            <a:fillRect/>
          </a:stretch>
        </p:blipFill>
        <p:spPr>
          <a:xfrm rot="-244138">
            <a:off x="308625" y="2005550"/>
            <a:ext cx="2486025" cy="464625"/>
          </a:xfrm>
          <a:prstGeom prst="rect">
            <a:avLst/>
          </a:prstGeom>
          <a:noFill/>
          <a:ln>
            <a:noFill/>
          </a:ln>
        </p:spPr>
      </p:pic>
      <p:pic>
        <p:nvPicPr>
          <p:cNvPr id="174" name="Google Shape;174;p32"/>
          <p:cNvPicPr preferRelativeResize="0"/>
          <p:nvPr/>
        </p:nvPicPr>
        <p:blipFill>
          <a:blip r:embed="rId5">
            <a:alphaModFix/>
          </a:blip>
          <a:stretch>
            <a:fillRect/>
          </a:stretch>
        </p:blipFill>
        <p:spPr>
          <a:xfrm>
            <a:off x="1495225" y="1086388"/>
            <a:ext cx="1847850" cy="831533"/>
          </a:xfrm>
          <a:prstGeom prst="rect">
            <a:avLst/>
          </a:prstGeom>
          <a:noFill/>
          <a:ln>
            <a:noFill/>
          </a:ln>
        </p:spPr>
      </p:pic>
      <p:pic>
        <p:nvPicPr>
          <p:cNvPr id="175" name="Google Shape;175;p32"/>
          <p:cNvPicPr preferRelativeResize="0"/>
          <p:nvPr/>
        </p:nvPicPr>
        <p:blipFill>
          <a:blip r:embed="rId6">
            <a:alphaModFix/>
          </a:blip>
          <a:stretch>
            <a:fillRect/>
          </a:stretch>
        </p:blipFill>
        <p:spPr>
          <a:xfrm>
            <a:off x="209550" y="3007224"/>
            <a:ext cx="3213062" cy="393600"/>
          </a:xfrm>
          <a:prstGeom prst="rect">
            <a:avLst/>
          </a:prstGeom>
          <a:noFill/>
          <a:ln>
            <a:noFill/>
          </a:ln>
        </p:spPr>
      </p:pic>
      <p:pic>
        <p:nvPicPr>
          <p:cNvPr id="176" name="Google Shape;176;p32"/>
          <p:cNvPicPr preferRelativeResize="0"/>
          <p:nvPr/>
        </p:nvPicPr>
        <p:blipFill>
          <a:blip r:embed="rId7">
            <a:alphaModFix/>
          </a:blip>
          <a:stretch>
            <a:fillRect/>
          </a:stretch>
        </p:blipFill>
        <p:spPr>
          <a:xfrm>
            <a:off x="1955275" y="2307375"/>
            <a:ext cx="755450" cy="755450"/>
          </a:xfrm>
          <a:prstGeom prst="rect">
            <a:avLst/>
          </a:prstGeom>
          <a:noFill/>
          <a:ln>
            <a:noFill/>
          </a:ln>
        </p:spPr>
      </p:pic>
      <p:pic>
        <p:nvPicPr>
          <p:cNvPr id="177" name="Google Shape;177;p32"/>
          <p:cNvPicPr preferRelativeResize="0"/>
          <p:nvPr/>
        </p:nvPicPr>
        <p:blipFill>
          <a:blip r:embed="rId8">
            <a:alphaModFix/>
          </a:blip>
          <a:stretch>
            <a:fillRect/>
          </a:stretch>
        </p:blipFill>
        <p:spPr>
          <a:xfrm>
            <a:off x="5899500" y="1284275"/>
            <a:ext cx="1250436" cy="831525"/>
          </a:xfrm>
          <a:prstGeom prst="rect">
            <a:avLst/>
          </a:prstGeom>
          <a:noFill/>
          <a:ln>
            <a:noFill/>
          </a:ln>
        </p:spPr>
      </p:pic>
      <p:pic>
        <p:nvPicPr>
          <p:cNvPr id="178" name="Google Shape;178;p32"/>
          <p:cNvPicPr preferRelativeResize="0"/>
          <p:nvPr/>
        </p:nvPicPr>
        <p:blipFill rotWithShape="1">
          <a:blip r:embed="rId9">
            <a:alphaModFix/>
          </a:blip>
          <a:srcRect l="18836" t="15610" r="19059" b="4904"/>
          <a:stretch/>
        </p:blipFill>
        <p:spPr>
          <a:xfrm>
            <a:off x="7226974" y="1068275"/>
            <a:ext cx="1593174" cy="1146974"/>
          </a:xfrm>
          <a:prstGeom prst="rect">
            <a:avLst/>
          </a:prstGeom>
          <a:noFill/>
          <a:ln>
            <a:noFill/>
          </a:ln>
        </p:spPr>
      </p:pic>
      <p:pic>
        <p:nvPicPr>
          <p:cNvPr id="179" name="Google Shape;179;p32"/>
          <p:cNvPicPr preferRelativeResize="0"/>
          <p:nvPr/>
        </p:nvPicPr>
        <p:blipFill>
          <a:blip r:embed="rId10">
            <a:alphaModFix/>
          </a:blip>
          <a:stretch>
            <a:fillRect/>
          </a:stretch>
        </p:blipFill>
        <p:spPr>
          <a:xfrm>
            <a:off x="6426900" y="2245024"/>
            <a:ext cx="1488550" cy="78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356150" y="318575"/>
            <a:ext cx="7141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ArcMap Process</a:t>
            </a:r>
            <a:endParaRPr/>
          </a:p>
        </p:txBody>
      </p:sp>
      <p:sp>
        <p:nvSpPr>
          <p:cNvPr id="185" name="Google Shape;185;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86" name="Google Shape;186;p33"/>
          <p:cNvSpPr txBox="1">
            <a:spLocks noGrp="1"/>
          </p:cNvSpPr>
          <p:nvPr>
            <p:ph type="subTitle" idx="4294967295"/>
          </p:nvPr>
        </p:nvSpPr>
        <p:spPr>
          <a:xfrm>
            <a:off x="356150" y="3587475"/>
            <a:ext cx="1670100" cy="1468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Download Yelp Dataset into R for cleaning.</a:t>
            </a:r>
            <a:endParaRPr sz="1400"/>
          </a:p>
        </p:txBody>
      </p:sp>
      <p:sp>
        <p:nvSpPr>
          <p:cNvPr id="187" name="Google Shape;187;p33"/>
          <p:cNvSpPr txBox="1">
            <a:spLocks noGrp="1"/>
          </p:cNvSpPr>
          <p:nvPr>
            <p:ph type="subTitle" idx="4294967295"/>
          </p:nvPr>
        </p:nvSpPr>
        <p:spPr>
          <a:xfrm>
            <a:off x="2476813" y="3613425"/>
            <a:ext cx="1632000" cy="14166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400"/>
              <a:t>Import all data tables and polygon layers into ArcMap.</a:t>
            </a:r>
            <a:endParaRPr sz="1400"/>
          </a:p>
          <a:p>
            <a:pPr marL="0" lvl="0" indent="0" algn="l" rtl="0">
              <a:spcBef>
                <a:spcPts val="600"/>
              </a:spcBef>
              <a:spcAft>
                <a:spcPts val="0"/>
              </a:spcAft>
              <a:buNone/>
            </a:pPr>
            <a:endParaRPr sz="1400"/>
          </a:p>
          <a:p>
            <a:pPr marL="0" lvl="0" indent="0" algn="l" rtl="0">
              <a:spcBef>
                <a:spcPts val="600"/>
              </a:spcBef>
              <a:spcAft>
                <a:spcPts val="0"/>
              </a:spcAft>
              <a:buNone/>
            </a:pPr>
            <a:endParaRPr sz="1400"/>
          </a:p>
        </p:txBody>
      </p:sp>
      <p:sp>
        <p:nvSpPr>
          <p:cNvPr id="188" name="Google Shape;188;p33"/>
          <p:cNvSpPr txBox="1">
            <a:spLocks noGrp="1"/>
          </p:cNvSpPr>
          <p:nvPr>
            <p:ph type="subTitle" idx="4294967295"/>
          </p:nvPr>
        </p:nvSpPr>
        <p:spPr>
          <a:xfrm>
            <a:off x="4817025" y="3587475"/>
            <a:ext cx="1670100" cy="135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Determine hypothesis/ question and test results.</a:t>
            </a:r>
            <a:endParaRPr sz="1400"/>
          </a:p>
        </p:txBody>
      </p:sp>
      <p:sp>
        <p:nvSpPr>
          <p:cNvPr id="189" name="Google Shape;189;p33"/>
          <p:cNvSpPr txBox="1">
            <a:spLocks noGrp="1"/>
          </p:cNvSpPr>
          <p:nvPr>
            <p:ph type="subTitle" idx="4294967295"/>
          </p:nvPr>
        </p:nvSpPr>
        <p:spPr>
          <a:xfrm>
            <a:off x="7012375" y="3587475"/>
            <a:ext cx="1533600" cy="1197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Conducting spatial joins to analyze restaurants for each neighborhood.</a:t>
            </a:r>
            <a:endParaRPr sz="1400"/>
          </a:p>
          <a:p>
            <a:pPr marL="0" lvl="0" indent="0" algn="l" rtl="0">
              <a:spcBef>
                <a:spcPts val="600"/>
              </a:spcBef>
              <a:spcAft>
                <a:spcPts val="0"/>
              </a:spcAft>
              <a:buNone/>
            </a:pPr>
            <a:endParaRPr sz="1400"/>
          </a:p>
        </p:txBody>
      </p:sp>
      <p:pic>
        <p:nvPicPr>
          <p:cNvPr id="190" name="Google Shape;190;p33"/>
          <p:cNvPicPr preferRelativeResize="0"/>
          <p:nvPr/>
        </p:nvPicPr>
        <p:blipFill>
          <a:blip r:embed="rId3">
            <a:alphaModFix/>
          </a:blip>
          <a:stretch>
            <a:fillRect/>
          </a:stretch>
        </p:blipFill>
        <p:spPr>
          <a:xfrm>
            <a:off x="248948" y="1664050"/>
            <a:ext cx="1631999" cy="540632"/>
          </a:xfrm>
          <a:prstGeom prst="rect">
            <a:avLst/>
          </a:prstGeom>
          <a:noFill/>
          <a:ln>
            <a:noFill/>
          </a:ln>
        </p:spPr>
      </p:pic>
      <p:pic>
        <p:nvPicPr>
          <p:cNvPr id="191" name="Google Shape;191;p33"/>
          <p:cNvPicPr preferRelativeResize="0"/>
          <p:nvPr/>
        </p:nvPicPr>
        <p:blipFill>
          <a:blip r:embed="rId4">
            <a:alphaModFix/>
          </a:blip>
          <a:stretch>
            <a:fillRect/>
          </a:stretch>
        </p:blipFill>
        <p:spPr>
          <a:xfrm>
            <a:off x="514225" y="2489075"/>
            <a:ext cx="759750" cy="759750"/>
          </a:xfrm>
          <a:prstGeom prst="rect">
            <a:avLst/>
          </a:prstGeom>
          <a:noFill/>
          <a:ln>
            <a:noFill/>
          </a:ln>
        </p:spPr>
      </p:pic>
      <p:pic>
        <p:nvPicPr>
          <p:cNvPr id="192" name="Google Shape;192;p33"/>
          <p:cNvPicPr preferRelativeResize="0"/>
          <p:nvPr/>
        </p:nvPicPr>
        <p:blipFill>
          <a:blip r:embed="rId5">
            <a:alphaModFix/>
          </a:blip>
          <a:stretch>
            <a:fillRect/>
          </a:stretch>
        </p:blipFill>
        <p:spPr>
          <a:xfrm>
            <a:off x="2152825" y="2204675"/>
            <a:ext cx="2126948" cy="1197300"/>
          </a:xfrm>
          <a:prstGeom prst="rect">
            <a:avLst/>
          </a:prstGeom>
          <a:noFill/>
          <a:ln>
            <a:noFill/>
          </a:ln>
        </p:spPr>
      </p:pic>
      <p:grpSp>
        <p:nvGrpSpPr>
          <p:cNvPr id="193" name="Google Shape;193;p33"/>
          <p:cNvGrpSpPr/>
          <p:nvPr/>
        </p:nvGrpSpPr>
        <p:grpSpPr>
          <a:xfrm>
            <a:off x="4832608" y="2282698"/>
            <a:ext cx="965117" cy="878387"/>
            <a:chOff x="3955900" y="2984500"/>
            <a:chExt cx="414000" cy="422525"/>
          </a:xfrm>
        </p:grpSpPr>
        <p:sp>
          <p:nvSpPr>
            <p:cNvPr id="194" name="Google Shape;194;p33"/>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3"/>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 name="Google Shape;197;p33"/>
          <p:cNvPicPr preferRelativeResize="0"/>
          <p:nvPr/>
        </p:nvPicPr>
        <p:blipFill rotWithShape="1">
          <a:blip r:embed="rId6">
            <a:alphaModFix/>
          </a:blip>
          <a:srcRect l="42791" t="29190" r="31198" b="26067"/>
          <a:stretch/>
        </p:blipFill>
        <p:spPr>
          <a:xfrm>
            <a:off x="6350550" y="1175975"/>
            <a:ext cx="1825548" cy="1314576"/>
          </a:xfrm>
          <a:prstGeom prst="rect">
            <a:avLst/>
          </a:prstGeom>
          <a:noFill/>
          <a:ln>
            <a:noFill/>
          </a:ln>
        </p:spPr>
      </p:pic>
      <p:pic>
        <p:nvPicPr>
          <p:cNvPr id="198" name="Google Shape;198;p33"/>
          <p:cNvPicPr preferRelativeResize="0"/>
          <p:nvPr/>
        </p:nvPicPr>
        <p:blipFill rotWithShape="1">
          <a:blip r:embed="rId7">
            <a:alphaModFix/>
          </a:blip>
          <a:srcRect l="21936" t="9569" r="4202" b="9268"/>
          <a:stretch/>
        </p:blipFill>
        <p:spPr>
          <a:xfrm>
            <a:off x="6504701" y="2339612"/>
            <a:ext cx="2548954" cy="11724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a:spLocks noGrp="1"/>
          </p:cNvSpPr>
          <p:nvPr>
            <p:ph type="ctrTitle" idx="4294967295"/>
          </p:nvPr>
        </p:nvSpPr>
        <p:spPr>
          <a:xfrm>
            <a:off x="390200" y="295675"/>
            <a:ext cx="5717700" cy="733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Filtering Data</a:t>
            </a:r>
            <a:endParaRPr/>
          </a:p>
        </p:txBody>
      </p:sp>
      <p:sp>
        <p:nvSpPr>
          <p:cNvPr id="204" name="Google Shape;204;p34"/>
          <p:cNvSpPr txBox="1">
            <a:spLocks noGrp="1"/>
          </p:cNvSpPr>
          <p:nvPr>
            <p:ph type="subTitle" idx="4294967295"/>
          </p:nvPr>
        </p:nvSpPr>
        <p:spPr>
          <a:xfrm>
            <a:off x="390200" y="1028875"/>
            <a:ext cx="8382300" cy="847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I used R to filter and clean data before uploading it to ArcGIS. The Yelp Dataset had to be converted from JSON format to CSV. Other filtering steps were needed to ensure that only Restaurants in Pennsylvania were chosen.</a:t>
            </a:r>
            <a:endParaRPr sz="1400"/>
          </a:p>
        </p:txBody>
      </p:sp>
      <p:sp>
        <p:nvSpPr>
          <p:cNvPr id="205" name="Google Shape;205;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06" name="Google Shape;206;p34"/>
          <p:cNvSpPr txBox="1"/>
          <p:nvPr/>
        </p:nvSpPr>
        <p:spPr>
          <a:xfrm>
            <a:off x="159325" y="2010950"/>
            <a:ext cx="1889700" cy="706200"/>
          </a:xfrm>
          <a:prstGeom prst="rect">
            <a:avLst/>
          </a:prstGeom>
          <a:noFill/>
          <a:ln w="9525" cap="flat" cmpd="sng">
            <a:solidFill>
              <a:srgbClr val="A7A4BC"/>
            </a:solidFill>
            <a:prstDash val="solid"/>
            <a:round/>
            <a:headEnd type="none" w="sm" len="sm"/>
            <a:tailEnd type="none" w="sm" len="sm"/>
          </a:ln>
        </p:spPr>
        <p:txBody>
          <a:bodyPr spcFirstLastPara="1" wrap="square" lIns="0" tIns="0" rIns="0" bIns="0" anchor="b" anchorCtr="0">
            <a:noAutofit/>
          </a:bodyPr>
          <a:lstStyle/>
          <a:p>
            <a:pPr marL="0" lvl="0" indent="0" algn="ctr" rtl="0">
              <a:spcBef>
                <a:spcPts val="0"/>
              </a:spcBef>
              <a:spcAft>
                <a:spcPts val="0"/>
              </a:spcAft>
              <a:buNone/>
            </a:pPr>
            <a:r>
              <a:rPr lang="en" sz="2400" b="1">
                <a:solidFill>
                  <a:srgbClr val="A7A4BC"/>
                </a:solidFill>
                <a:latin typeface="Poppins"/>
                <a:ea typeface="Poppins"/>
                <a:cs typeface="Poppins"/>
                <a:sym typeface="Poppins"/>
              </a:rPr>
              <a:t>Yelp </a:t>
            </a:r>
            <a:endParaRPr sz="2400" b="1">
              <a:solidFill>
                <a:srgbClr val="A7A4BC"/>
              </a:solidFill>
              <a:latin typeface="Poppins"/>
              <a:ea typeface="Poppins"/>
              <a:cs typeface="Poppins"/>
              <a:sym typeface="Poppins"/>
            </a:endParaRPr>
          </a:p>
          <a:p>
            <a:pPr marL="0" lvl="0" indent="0" algn="ctr" rtl="0">
              <a:spcBef>
                <a:spcPts val="0"/>
              </a:spcBef>
              <a:spcAft>
                <a:spcPts val="0"/>
              </a:spcAft>
              <a:buNone/>
            </a:pPr>
            <a:r>
              <a:rPr lang="en" sz="2400" b="1">
                <a:solidFill>
                  <a:srgbClr val="A7A4BC"/>
                </a:solidFill>
                <a:latin typeface="Poppins"/>
                <a:ea typeface="Poppins"/>
                <a:cs typeface="Poppins"/>
                <a:sym typeface="Poppins"/>
              </a:rPr>
              <a:t>Businesses </a:t>
            </a:r>
            <a:endParaRPr sz="2400" b="1">
              <a:solidFill>
                <a:srgbClr val="A7A4BC"/>
              </a:solidFill>
              <a:latin typeface="Poppins"/>
              <a:ea typeface="Poppins"/>
              <a:cs typeface="Poppins"/>
              <a:sym typeface="Poppins"/>
            </a:endParaRPr>
          </a:p>
        </p:txBody>
      </p:sp>
      <p:sp>
        <p:nvSpPr>
          <p:cNvPr id="207" name="Google Shape;207;p34"/>
          <p:cNvSpPr txBox="1"/>
          <p:nvPr/>
        </p:nvSpPr>
        <p:spPr>
          <a:xfrm>
            <a:off x="2586225" y="1783575"/>
            <a:ext cx="2025600" cy="1445400"/>
          </a:xfrm>
          <a:prstGeom prst="rect">
            <a:avLst/>
          </a:prstGeom>
          <a:noFill/>
          <a:ln w="9525" cap="flat" cmpd="sng">
            <a:solidFill>
              <a:srgbClr val="A7A4BC"/>
            </a:solidFill>
            <a:prstDash val="solid"/>
            <a:round/>
            <a:headEnd type="none" w="sm" len="sm"/>
            <a:tailEnd type="none" w="sm" len="sm"/>
          </a:ln>
        </p:spPr>
        <p:txBody>
          <a:bodyPr spcFirstLastPara="1" wrap="square" lIns="0" tIns="0" rIns="0" bIns="0" anchor="b" anchorCtr="0">
            <a:noAutofit/>
          </a:bodyPr>
          <a:lstStyle/>
          <a:p>
            <a:pPr marL="0" lvl="0" indent="0" algn="ctr" rtl="0">
              <a:spcBef>
                <a:spcPts val="0"/>
              </a:spcBef>
              <a:spcAft>
                <a:spcPts val="0"/>
              </a:spcAft>
              <a:buNone/>
            </a:pPr>
            <a:r>
              <a:rPr lang="en" sz="2400" b="1">
                <a:solidFill>
                  <a:srgbClr val="A7A4BC"/>
                </a:solidFill>
                <a:latin typeface="Poppins"/>
                <a:ea typeface="Poppins"/>
                <a:cs typeface="Poppins"/>
                <a:sym typeface="Poppins"/>
              </a:rPr>
              <a:t>Yelp Restaurants in Allegheny County  </a:t>
            </a:r>
            <a:endParaRPr sz="3000" b="1">
              <a:solidFill>
                <a:srgbClr val="A7A4BC"/>
              </a:solidFill>
              <a:latin typeface="Poppins"/>
              <a:ea typeface="Poppins"/>
              <a:cs typeface="Poppins"/>
              <a:sym typeface="Poppins"/>
            </a:endParaRPr>
          </a:p>
        </p:txBody>
      </p:sp>
      <p:sp>
        <p:nvSpPr>
          <p:cNvPr id="208" name="Google Shape;208;p34"/>
          <p:cNvSpPr txBox="1"/>
          <p:nvPr/>
        </p:nvSpPr>
        <p:spPr>
          <a:xfrm>
            <a:off x="4795225" y="1876375"/>
            <a:ext cx="2207700" cy="1075800"/>
          </a:xfrm>
          <a:prstGeom prst="rect">
            <a:avLst/>
          </a:prstGeom>
          <a:noFill/>
          <a:ln w="9525" cap="flat" cmpd="sng">
            <a:solidFill>
              <a:srgbClr val="A7A4BC"/>
            </a:solidFill>
            <a:prstDash val="solid"/>
            <a:round/>
            <a:headEnd type="none" w="sm" len="sm"/>
            <a:tailEnd type="none" w="sm" len="sm"/>
          </a:ln>
        </p:spPr>
        <p:txBody>
          <a:bodyPr spcFirstLastPara="1" wrap="square" lIns="0" tIns="0" rIns="0" bIns="0" anchor="b" anchorCtr="0">
            <a:noAutofit/>
          </a:bodyPr>
          <a:lstStyle/>
          <a:p>
            <a:pPr marL="0" lvl="0" indent="0" algn="ctr" rtl="0">
              <a:spcBef>
                <a:spcPts val="0"/>
              </a:spcBef>
              <a:spcAft>
                <a:spcPts val="0"/>
              </a:spcAft>
              <a:buNone/>
            </a:pPr>
            <a:r>
              <a:rPr lang="en" sz="2400" b="1">
                <a:solidFill>
                  <a:srgbClr val="A7A4BC"/>
                </a:solidFill>
                <a:latin typeface="Poppins"/>
                <a:ea typeface="Poppins"/>
                <a:cs typeface="Poppins"/>
                <a:sym typeface="Poppins"/>
              </a:rPr>
              <a:t>Yelp </a:t>
            </a:r>
            <a:endParaRPr sz="2400" b="1">
              <a:solidFill>
                <a:srgbClr val="A7A4BC"/>
              </a:solidFill>
              <a:latin typeface="Poppins"/>
              <a:ea typeface="Poppins"/>
              <a:cs typeface="Poppins"/>
              <a:sym typeface="Poppins"/>
            </a:endParaRPr>
          </a:p>
          <a:p>
            <a:pPr marL="0" lvl="0" indent="0" algn="ctr" rtl="0">
              <a:spcBef>
                <a:spcPts val="0"/>
              </a:spcBef>
              <a:spcAft>
                <a:spcPts val="0"/>
              </a:spcAft>
              <a:buNone/>
            </a:pPr>
            <a:r>
              <a:rPr lang="en" sz="2400" b="1">
                <a:solidFill>
                  <a:srgbClr val="A7A4BC"/>
                </a:solidFill>
                <a:latin typeface="Poppins"/>
                <a:ea typeface="Poppins"/>
                <a:cs typeface="Poppins"/>
                <a:sym typeface="Poppins"/>
              </a:rPr>
              <a:t>Restaurants in Pittsburgh </a:t>
            </a:r>
            <a:endParaRPr sz="2400" b="1">
              <a:solidFill>
                <a:srgbClr val="A7A4BC"/>
              </a:solidFill>
              <a:latin typeface="Poppins"/>
              <a:ea typeface="Poppins"/>
              <a:cs typeface="Poppins"/>
              <a:sym typeface="Poppins"/>
            </a:endParaRPr>
          </a:p>
        </p:txBody>
      </p:sp>
      <p:sp>
        <p:nvSpPr>
          <p:cNvPr id="209" name="Google Shape;209;p34"/>
          <p:cNvSpPr/>
          <p:nvPr/>
        </p:nvSpPr>
        <p:spPr>
          <a:xfrm rot="5400000">
            <a:off x="4588800" y="2306550"/>
            <a:ext cx="248400" cy="282000"/>
          </a:xfrm>
          <a:prstGeom prst="upArrow">
            <a:avLst>
              <a:gd name="adj1" fmla="val 50000"/>
              <a:gd name="adj2" fmla="val 50000"/>
            </a:avLst>
          </a:pr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p:nvPr/>
        </p:nvSpPr>
        <p:spPr>
          <a:xfrm>
            <a:off x="7449050" y="1783575"/>
            <a:ext cx="1439400" cy="706200"/>
          </a:xfrm>
          <a:prstGeom prst="rect">
            <a:avLst/>
          </a:prstGeom>
          <a:noFill/>
          <a:ln w="9525" cap="flat" cmpd="sng">
            <a:solidFill>
              <a:srgbClr val="A7A4BC"/>
            </a:solidFill>
            <a:prstDash val="solid"/>
            <a:round/>
            <a:headEnd type="none" w="sm" len="sm"/>
            <a:tailEnd type="none" w="sm" len="sm"/>
          </a:ln>
        </p:spPr>
        <p:txBody>
          <a:bodyPr spcFirstLastPara="1" wrap="square" lIns="0" tIns="0" rIns="0" bIns="0" anchor="b" anchorCtr="0">
            <a:noAutofit/>
          </a:bodyPr>
          <a:lstStyle/>
          <a:p>
            <a:pPr marL="0" lvl="0" indent="0" algn="ctr" rtl="0">
              <a:spcBef>
                <a:spcPts val="0"/>
              </a:spcBef>
              <a:spcAft>
                <a:spcPts val="0"/>
              </a:spcAft>
              <a:buNone/>
            </a:pPr>
            <a:r>
              <a:rPr lang="en" sz="1500" b="1">
                <a:solidFill>
                  <a:srgbClr val="A7A4BC"/>
                </a:solidFill>
                <a:latin typeface="Poppins"/>
                <a:ea typeface="Poppins"/>
                <a:cs typeface="Poppins"/>
                <a:sym typeface="Poppins"/>
              </a:rPr>
              <a:t>Yelp </a:t>
            </a:r>
            <a:endParaRPr sz="1500" b="1">
              <a:solidFill>
                <a:srgbClr val="A7A4BC"/>
              </a:solidFill>
              <a:latin typeface="Poppins"/>
              <a:ea typeface="Poppins"/>
              <a:cs typeface="Poppins"/>
              <a:sym typeface="Poppins"/>
            </a:endParaRPr>
          </a:p>
          <a:p>
            <a:pPr marL="0" lvl="0" indent="0" algn="ctr" rtl="0">
              <a:spcBef>
                <a:spcPts val="0"/>
              </a:spcBef>
              <a:spcAft>
                <a:spcPts val="0"/>
              </a:spcAft>
              <a:buNone/>
            </a:pPr>
            <a:r>
              <a:rPr lang="en" sz="1500" b="1">
                <a:solidFill>
                  <a:srgbClr val="A7A4BC"/>
                </a:solidFill>
                <a:latin typeface="Poppins"/>
                <a:ea typeface="Poppins"/>
                <a:cs typeface="Poppins"/>
                <a:sym typeface="Poppins"/>
              </a:rPr>
              <a:t>Restaurants in Squirrel Hill  </a:t>
            </a:r>
            <a:endParaRPr sz="1500" b="1">
              <a:solidFill>
                <a:srgbClr val="A7A4BC"/>
              </a:solidFill>
              <a:latin typeface="Poppins"/>
              <a:ea typeface="Poppins"/>
              <a:cs typeface="Poppins"/>
              <a:sym typeface="Poppins"/>
            </a:endParaRPr>
          </a:p>
        </p:txBody>
      </p:sp>
      <p:sp>
        <p:nvSpPr>
          <p:cNvPr id="211" name="Google Shape;211;p34"/>
          <p:cNvSpPr txBox="1"/>
          <p:nvPr/>
        </p:nvSpPr>
        <p:spPr>
          <a:xfrm>
            <a:off x="7449050" y="2717150"/>
            <a:ext cx="1439400" cy="1149900"/>
          </a:xfrm>
          <a:prstGeom prst="rect">
            <a:avLst/>
          </a:prstGeom>
          <a:noFill/>
          <a:ln w="9525" cap="flat" cmpd="sng">
            <a:solidFill>
              <a:srgbClr val="A7A4BC"/>
            </a:solidFill>
            <a:prstDash val="solid"/>
            <a:round/>
            <a:headEnd type="none" w="sm" len="sm"/>
            <a:tailEnd type="none" w="sm" len="sm"/>
          </a:ln>
        </p:spPr>
        <p:txBody>
          <a:bodyPr spcFirstLastPara="1" wrap="square" lIns="0" tIns="0" rIns="0" bIns="0" anchor="b" anchorCtr="0">
            <a:noAutofit/>
          </a:bodyPr>
          <a:lstStyle/>
          <a:p>
            <a:pPr marL="0" lvl="0" indent="0" algn="ctr" rtl="0">
              <a:spcBef>
                <a:spcPts val="0"/>
              </a:spcBef>
              <a:spcAft>
                <a:spcPts val="0"/>
              </a:spcAft>
              <a:buNone/>
            </a:pPr>
            <a:r>
              <a:rPr lang="en" sz="1500" b="1">
                <a:solidFill>
                  <a:srgbClr val="A7A4BC"/>
                </a:solidFill>
                <a:latin typeface="Poppins"/>
                <a:ea typeface="Poppins"/>
                <a:cs typeface="Poppins"/>
                <a:sym typeface="Poppins"/>
              </a:rPr>
              <a:t>Yelp </a:t>
            </a:r>
            <a:endParaRPr sz="1500" b="1">
              <a:solidFill>
                <a:srgbClr val="A7A4BC"/>
              </a:solidFill>
              <a:latin typeface="Poppins"/>
              <a:ea typeface="Poppins"/>
              <a:cs typeface="Poppins"/>
              <a:sym typeface="Poppins"/>
            </a:endParaRPr>
          </a:p>
          <a:p>
            <a:pPr marL="0" lvl="0" indent="0" algn="ctr" rtl="0">
              <a:spcBef>
                <a:spcPts val="0"/>
              </a:spcBef>
              <a:spcAft>
                <a:spcPts val="0"/>
              </a:spcAft>
              <a:buNone/>
            </a:pPr>
            <a:r>
              <a:rPr lang="en" sz="1500" b="1">
                <a:solidFill>
                  <a:srgbClr val="A7A4BC"/>
                </a:solidFill>
                <a:latin typeface="Poppins"/>
                <a:ea typeface="Poppins"/>
                <a:cs typeface="Poppins"/>
                <a:sym typeface="Poppins"/>
              </a:rPr>
              <a:t>Restaurants in Central Business District </a:t>
            </a:r>
            <a:endParaRPr sz="1500" b="1">
              <a:solidFill>
                <a:srgbClr val="A7A4BC"/>
              </a:solidFill>
              <a:latin typeface="Poppins"/>
              <a:ea typeface="Poppins"/>
              <a:cs typeface="Poppins"/>
              <a:sym typeface="Poppins"/>
            </a:endParaRPr>
          </a:p>
        </p:txBody>
      </p:sp>
      <p:sp>
        <p:nvSpPr>
          <p:cNvPr id="212" name="Google Shape;212;p34"/>
          <p:cNvSpPr/>
          <p:nvPr/>
        </p:nvSpPr>
        <p:spPr>
          <a:xfrm rot="6629477">
            <a:off x="7056743" y="2700286"/>
            <a:ext cx="248525" cy="282128"/>
          </a:xfrm>
          <a:prstGeom prst="upArrow">
            <a:avLst>
              <a:gd name="adj1" fmla="val 50000"/>
              <a:gd name="adj2" fmla="val 50000"/>
            </a:avLst>
          </a:pr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rot="5050757">
            <a:off x="7075778" y="2173284"/>
            <a:ext cx="248481" cy="281944"/>
          </a:xfrm>
          <a:prstGeom prst="upArrow">
            <a:avLst>
              <a:gd name="adj1" fmla="val 50000"/>
              <a:gd name="adj2" fmla="val 50000"/>
            </a:avLst>
          </a:pr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4"/>
          <p:cNvSpPr txBox="1"/>
          <p:nvPr/>
        </p:nvSpPr>
        <p:spPr>
          <a:xfrm>
            <a:off x="5848825" y="3442275"/>
            <a:ext cx="1439400" cy="953100"/>
          </a:xfrm>
          <a:prstGeom prst="rect">
            <a:avLst/>
          </a:prstGeom>
          <a:noFill/>
          <a:ln w="9525" cap="flat" cmpd="sng">
            <a:solidFill>
              <a:srgbClr val="A7A4BC"/>
            </a:solidFill>
            <a:prstDash val="solid"/>
            <a:round/>
            <a:headEnd type="none" w="sm" len="sm"/>
            <a:tailEnd type="none" w="sm" len="sm"/>
          </a:ln>
        </p:spPr>
        <p:txBody>
          <a:bodyPr spcFirstLastPara="1" wrap="square" lIns="0" tIns="0" rIns="0" bIns="0" anchor="b" anchorCtr="0">
            <a:noAutofit/>
          </a:bodyPr>
          <a:lstStyle/>
          <a:p>
            <a:pPr marL="0" lvl="0" indent="0" algn="ctr" rtl="0">
              <a:spcBef>
                <a:spcPts val="0"/>
              </a:spcBef>
              <a:spcAft>
                <a:spcPts val="0"/>
              </a:spcAft>
              <a:buNone/>
            </a:pPr>
            <a:r>
              <a:rPr lang="en" sz="1500" b="1">
                <a:solidFill>
                  <a:srgbClr val="A7A4BC"/>
                </a:solidFill>
                <a:latin typeface="Poppins"/>
                <a:ea typeface="Poppins"/>
                <a:cs typeface="Poppins"/>
                <a:sym typeface="Poppins"/>
              </a:rPr>
              <a:t>Yelp </a:t>
            </a:r>
            <a:endParaRPr sz="1500" b="1">
              <a:solidFill>
                <a:srgbClr val="A7A4BC"/>
              </a:solidFill>
              <a:latin typeface="Poppins"/>
              <a:ea typeface="Poppins"/>
              <a:cs typeface="Poppins"/>
              <a:sym typeface="Poppins"/>
            </a:endParaRPr>
          </a:p>
          <a:p>
            <a:pPr marL="0" lvl="0" indent="0" algn="ctr" rtl="0">
              <a:spcBef>
                <a:spcPts val="0"/>
              </a:spcBef>
              <a:spcAft>
                <a:spcPts val="0"/>
              </a:spcAft>
              <a:buNone/>
            </a:pPr>
            <a:r>
              <a:rPr lang="en" sz="1500" b="1">
                <a:solidFill>
                  <a:srgbClr val="A7A4BC"/>
                </a:solidFill>
                <a:latin typeface="Poppins"/>
                <a:ea typeface="Poppins"/>
                <a:cs typeface="Poppins"/>
                <a:sym typeface="Poppins"/>
              </a:rPr>
              <a:t>Restaurants in South Side Flats</a:t>
            </a:r>
            <a:endParaRPr sz="1500" b="1">
              <a:solidFill>
                <a:srgbClr val="A7A4BC"/>
              </a:solidFill>
              <a:latin typeface="Poppins"/>
              <a:ea typeface="Poppins"/>
              <a:cs typeface="Poppins"/>
              <a:sym typeface="Poppins"/>
            </a:endParaRPr>
          </a:p>
        </p:txBody>
      </p:sp>
      <p:sp>
        <p:nvSpPr>
          <p:cNvPr id="215" name="Google Shape;215;p34"/>
          <p:cNvSpPr/>
          <p:nvPr/>
        </p:nvSpPr>
        <p:spPr>
          <a:xfrm rot="-10421878">
            <a:off x="6634309" y="3068592"/>
            <a:ext cx="248703" cy="282528"/>
          </a:xfrm>
          <a:prstGeom prst="upArrow">
            <a:avLst>
              <a:gd name="adj1" fmla="val 50000"/>
              <a:gd name="adj2" fmla="val 50000"/>
            </a:avLst>
          </a:pr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4"/>
          <p:cNvSpPr txBox="1"/>
          <p:nvPr/>
        </p:nvSpPr>
        <p:spPr>
          <a:xfrm>
            <a:off x="271875" y="2851725"/>
            <a:ext cx="2130900" cy="706200"/>
          </a:xfrm>
          <a:prstGeom prst="rect">
            <a:avLst/>
          </a:prstGeom>
          <a:noFill/>
          <a:ln w="9525" cap="flat" cmpd="sng">
            <a:solidFill>
              <a:srgbClr val="A7A4BC"/>
            </a:solidFill>
            <a:prstDash val="solid"/>
            <a:round/>
            <a:headEnd type="none" w="sm" len="sm"/>
            <a:tailEnd type="none" w="sm" len="sm"/>
          </a:ln>
        </p:spPr>
        <p:txBody>
          <a:bodyPr spcFirstLastPara="1" wrap="square" lIns="0" tIns="0" rIns="0" bIns="0" anchor="b" anchorCtr="0">
            <a:noAutofit/>
          </a:bodyPr>
          <a:lstStyle/>
          <a:p>
            <a:pPr marL="0" lvl="0" indent="0" algn="ctr" rtl="0">
              <a:spcBef>
                <a:spcPts val="0"/>
              </a:spcBef>
              <a:spcAft>
                <a:spcPts val="0"/>
              </a:spcAft>
              <a:buNone/>
            </a:pPr>
            <a:r>
              <a:rPr lang="en" sz="2400" b="1">
                <a:solidFill>
                  <a:srgbClr val="A7A4BC"/>
                </a:solidFill>
                <a:latin typeface="Poppins"/>
                <a:ea typeface="Poppins"/>
                <a:cs typeface="Poppins"/>
                <a:sym typeface="Poppins"/>
              </a:rPr>
              <a:t>Yelp </a:t>
            </a:r>
            <a:endParaRPr sz="2400" b="1">
              <a:solidFill>
                <a:srgbClr val="A7A4BC"/>
              </a:solidFill>
              <a:latin typeface="Poppins"/>
              <a:ea typeface="Poppins"/>
              <a:cs typeface="Poppins"/>
              <a:sym typeface="Poppins"/>
            </a:endParaRPr>
          </a:p>
          <a:p>
            <a:pPr marL="0" lvl="0" indent="0" algn="ctr" rtl="0">
              <a:spcBef>
                <a:spcPts val="0"/>
              </a:spcBef>
              <a:spcAft>
                <a:spcPts val="0"/>
              </a:spcAft>
              <a:buNone/>
            </a:pPr>
            <a:r>
              <a:rPr lang="en" sz="2400" b="1">
                <a:solidFill>
                  <a:srgbClr val="A7A4BC"/>
                </a:solidFill>
                <a:latin typeface="Poppins"/>
                <a:ea typeface="Poppins"/>
                <a:cs typeface="Poppins"/>
                <a:sym typeface="Poppins"/>
              </a:rPr>
              <a:t>Restaurants </a:t>
            </a:r>
            <a:endParaRPr sz="2400" b="1">
              <a:solidFill>
                <a:srgbClr val="A7A4BC"/>
              </a:solidFill>
              <a:latin typeface="Poppins"/>
              <a:ea typeface="Poppins"/>
              <a:cs typeface="Poppins"/>
              <a:sym typeface="Poppins"/>
            </a:endParaRPr>
          </a:p>
        </p:txBody>
      </p:sp>
      <p:sp>
        <p:nvSpPr>
          <p:cNvPr id="217" name="Google Shape;217;p34"/>
          <p:cNvSpPr/>
          <p:nvPr/>
        </p:nvSpPr>
        <p:spPr>
          <a:xfrm rot="9579747">
            <a:off x="1824463" y="2700451"/>
            <a:ext cx="248597" cy="281814"/>
          </a:xfrm>
          <a:prstGeom prst="upArrow">
            <a:avLst>
              <a:gd name="adj1" fmla="val 50000"/>
              <a:gd name="adj2" fmla="val 50000"/>
            </a:avLst>
          </a:pr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p:nvPr/>
        </p:nvSpPr>
        <p:spPr>
          <a:xfrm rot="3114762">
            <a:off x="2401769" y="2952235"/>
            <a:ext cx="248516" cy="281879"/>
          </a:xfrm>
          <a:prstGeom prst="upArrow">
            <a:avLst>
              <a:gd name="adj1" fmla="val 50000"/>
              <a:gd name="adj2" fmla="val 50000"/>
            </a:avLst>
          </a:pr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ow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1073</Words>
  <Application>Microsoft Macintosh PowerPoint</Application>
  <PresentationFormat>On-screen Show (16:9)</PresentationFormat>
  <Paragraphs>199</Paragraphs>
  <Slides>30</Slides>
  <Notes>30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Muli</vt:lpstr>
      <vt:lpstr>Poppins</vt:lpstr>
      <vt:lpstr>Poppins Light</vt:lpstr>
      <vt:lpstr>Muli Light</vt:lpstr>
      <vt:lpstr>Simple Light</vt:lpstr>
      <vt:lpstr>Gower template</vt:lpstr>
      <vt:lpstr>Using Yelp Data for Restaurant Mapping</vt:lpstr>
      <vt:lpstr>Original Plan</vt:lpstr>
      <vt:lpstr>PowerPoint Presentation</vt:lpstr>
      <vt:lpstr>What is Yelp?</vt:lpstr>
      <vt:lpstr>Data Collection: Yelp </vt:lpstr>
      <vt:lpstr>Data Collection: Yelp </vt:lpstr>
      <vt:lpstr>Data Collection: Shapefiles</vt:lpstr>
      <vt:lpstr>ArcMap Process</vt:lpstr>
      <vt:lpstr>Filtering Data</vt:lpstr>
      <vt:lpstr>Filtering Data</vt:lpstr>
      <vt:lpstr>ArcMap Process</vt:lpstr>
      <vt:lpstr>Descriptive Stats</vt:lpstr>
      <vt:lpstr>Central Business District - 204</vt:lpstr>
      <vt:lpstr>Central Business District - 204</vt:lpstr>
      <vt:lpstr>Central Business District - 204</vt:lpstr>
      <vt:lpstr>South Side Flats - 130</vt:lpstr>
      <vt:lpstr>Question 1: </vt:lpstr>
      <vt:lpstr>Map</vt:lpstr>
      <vt:lpstr>PowerPoint Presentation</vt:lpstr>
      <vt:lpstr>PowerPoint Presentation</vt:lpstr>
      <vt:lpstr>PowerPoint Presentation</vt:lpstr>
      <vt:lpstr>Map</vt:lpstr>
      <vt:lpstr>Findings </vt:lpstr>
      <vt:lpstr>Findings </vt:lpstr>
      <vt:lpstr>Findings</vt:lpstr>
      <vt:lpstr>Findings</vt:lpstr>
      <vt:lpstr>Future Questions</vt:lpstr>
      <vt:lpstr>Thank You</vt:lpstr>
      <vt:lpstr>Work cited for shapefile links</vt:lpstr>
      <vt:lpstr>Work cited for academic articles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Yelp Data for Restaurant Mapping</dc:title>
  <cp:lastModifiedBy>Microsoft Office User</cp:lastModifiedBy>
  <cp:revision>1</cp:revision>
  <cp:lastPrinted>2019-01-11T18:06:46Z</cp:lastPrinted>
  <dcterms:modified xsi:type="dcterms:W3CDTF">2019-01-11T18:07:22Z</dcterms:modified>
</cp:coreProperties>
</file>